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5" r:id="rId2"/>
    <p:sldId id="286" r:id="rId3"/>
    <p:sldId id="326" r:id="rId4"/>
    <p:sldId id="334" r:id="rId5"/>
    <p:sldId id="336" r:id="rId6"/>
    <p:sldId id="335" r:id="rId7"/>
    <p:sldId id="330" r:id="rId8"/>
    <p:sldId id="268" r:id="rId9"/>
    <p:sldId id="337" r:id="rId10"/>
    <p:sldId id="338" r:id="rId11"/>
    <p:sldId id="290" r:id="rId12"/>
    <p:sldId id="354" r:id="rId13"/>
    <p:sldId id="265" r:id="rId14"/>
    <p:sldId id="295" r:id="rId15"/>
    <p:sldId id="301" r:id="rId16"/>
    <p:sldId id="302" r:id="rId17"/>
    <p:sldId id="303" r:id="rId18"/>
    <p:sldId id="304" r:id="rId19"/>
    <p:sldId id="305" r:id="rId20"/>
    <p:sldId id="377" r:id="rId21"/>
    <p:sldId id="376" r:id="rId22"/>
    <p:sldId id="378" r:id="rId23"/>
    <p:sldId id="379" r:id="rId24"/>
    <p:sldId id="384" r:id="rId25"/>
    <p:sldId id="385" r:id="rId26"/>
    <p:sldId id="386" r:id="rId27"/>
    <p:sldId id="387" r:id="rId28"/>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B51"/>
    <a:srgbClr val="FF5160"/>
    <a:srgbClr val="3671AB"/>
    <a:srgbClr val="92D050"/>
    <a:srgbClr val="34383C"/>
    <a:srgbClr val="272A2D"/>
    <a:srgbClr val="AA4455"/>
    <a:srgbClr val="FF4E53"/>
    <a:srgbClr val="FF3B4B"/>
    <a:srgbClr val="FF4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74" d="100"/>
          <a:sy n="74" d="100"/>
        </p:scale>
        <p:origin x="55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ES_trad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43987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493216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63956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70111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932046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422798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8" name="Footer Placeholder 7"/>
          <p:cNvSpPr>
            <a:spLocks noGrp="1"/>
          </p:cNvSpPr>
          <p:nvPr>
            <p:ph type="ftr" sz="quarter" idx="11"/>
          </p:nvPr>
        </p:nvSpPr>
        <p:spPr/>
        <p:txBody>
          <a:bodyPr/>
          <a:lstStyle/>
          <a:p>
            <a:endParaRPr lang="es-ES_tradnl" dirty="0"/>
          </a:p>
        </p:txBody>
      </p:sp>
      <p:sp>
        <p:nvSpPr>
          <p:cNvPr id="9" name="Slide Number Placeholder 8"/>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05801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4" name="Footer Placeholder 3"/>
          <p:cNvSpPr>
            <a:spLocks noGrp="1"/>
          </p:cNvSpPr>
          <p:nvPr>
            <p:ph type="ftr" sz="quarter" idx="11"/>
          </p:nvPr>
        </p:nvSpPr>
        <p:spPr/>
        <p:txBody>
          <a:bodyPr/>
          <a:lstStyle/>
          <a:p>
            <a:endParaRPr lang="es-ES_tradnl" dirty="0"/>
          </a:p>
        </p:txBody>
      </p:sp>
      <p:sp>
        <p:nvSpPr>
          <p:cNvPr id="5" name="Slide Number Placeholder 4"/>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79854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3" name="Footer Placeholder 2"/>
          <p:cNvSpPr>
            <a:spLocks noGrp="1"/>
          </p:cNvSpPr>
          <p:nvPr>
            <p:ph type="ftr" sz="quarter" idx="11"/>
          </p:nvPr>
        </p:nvSpPr>
        <p:spPr/>
        <p:txBody>
          <a:bodyPr/>
          <a:lstStyle/>
          <a:p>
            <a:endParaRPr lang="es-ES_tradnl" dirty="0"/>
          </a:p>
        </p:txBody>
      </p:sp>
      <p:sp>
        <p:nvSpPr>
          <p:cNvPr id="4" name="Slide Number Placeholder 3"/>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01291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51429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5F6AB-307D-46E7-9BAA-9AE51197A9B7}" type="datetimeFigureOut">
              <a:rPr lang="es-ES_tradnl" smtClean="0"/>
              <a:t>06/07/2015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876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ES_trad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5F6AB-307D-46E7-9BAA-9AE51197A9B7}" type="datetimeFigureOut">
              <a:rPr lang="es-ES_tradnl" smtClean="0"/>
              <a:t>06/07/2015</a:t>
            </a:fld>
            <a:endParaRPr lang="es-ES_tradn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205913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97735" y="-36195"/>
            <a:ext cx="9742556" cy="68941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419" altLang="en-US" sz="1200" b="0" i="0" u="none" strike="noStrike" cap="none" normalizeH="0" baseline="0" dirty="0" smtClean="0">
              <a:ln>
                <a:noFill/>
              </a:ln>
              <a:solidFill>
                <a:schemeClr val="tx1"/>
              </a:solidFill>
              <a:effectLst/>
              <a:latin typeface="Segoe UI" pitchFamily="34" charset="0"/>
              <a:cs typeface="Segoe U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s-419" altLang="en-US" sz="1200" dirty="0">
              <a:latin typeface="Segoe UI" pitchFamily="34" charset="0"/>
              <a:cs typeface="Segoe U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s-419" altLang="en-US" sz="1200" b="0" i="0" u="none" strike="noStrike" cap="none" normalizeH="0" baseline="0" dirty="0" smtClean="0">
              <a:ln>
                <a:noFill/>
              </a:ln>
              <a:solidFill>
                <a:schemeClr val="tx1"/>
              </a:solidFill>
              <a:effectLst/>
              <a:latin typeface="Segoe UI" pitchFamily="34" charset="0"/>
              <a:cs typeface="Segoe U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tx1"/>
                </a:solidFill>
                <a:effectLst/>
                <a:latin typeface="Tahoma" pitchFamily="34" charset="0"/>
                <a:cs typeface="Tahoma" pitchFamily="34" charset="0"/>
              </a:rPr>
              <a:t> </a:t>
            </a:r>
            <a:endParaRPr kumimoji="0" lang="es-419" altLang="en-US" sz="3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419" altLang="en-US" sz="3200" dirty="0">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Calibri" pitchFamily="34" charset="0"/>
                <a:cs typeface="Segoe UI"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419" altLang="en-US" sz="3200" b="1" u="sng" dirty="0" smtClean="0">
                <a:latin typeface="Tahoma" pitchFamily="34" charset="0"/>
                <a:cs typeface="Tahoma" pitchFamily="34" charset="0"/>
              </a:rPr>
              <a:t>Proyecto Ex Gorditos VGYM</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Calibri" pitchFamily="34" charset="0"/>
                <a:cs typeface="Segoe UI"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smtClean="0">
                <a:ln>
                  <a:noFill/>
                </a:ln>
                <a:solidFill>
                  <a:schemeClr val="tx1"/>
                </a:solidFill>
                <a:effectLst/>
                <a:latin typeface="Tahoma" pitchFamily="34" charset="0"/>
                <a:cs typeface="Tahoma" pitchFamily="34" charset="0"/>
              </a:rPr>
              <a:t>Sustentantes:</a:t>
            </a:r>
            <a:r>
              <a:rPr kumimoji="0" lang="en-US" altLang="en-US" sz="3200" b="0" i="0" u="none" strike="noStrike" cap="none" normalizeH="0" baseline="0" dirty="0" smtClean="0">
                <a:ln>
                  <a:noFill/>
                </a:ln>
                <a:solidFill>
                  <a:schemeClr val="tx1"/>
                </a:solidFill>
                <a:effectLst/>
                <a:latin typeface="Tahoma" pitchFamily="34" charset="0"/>
                <a:cs typeface="Tahoma" pitchFamily="34" charset="0"/>
              </a:rPr>
              <a:t> </a:t>
            </a:r>
            <a:endParaRPr kumimoji="0" lang="es-419" altLang="en-US" sz="3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Claudia Zayas</a:t>
            </a:r>
            <a:r>
              <a:rPr kumimoji="0" lang="en-US" altLang="en-US" sz="3200" b="1" i="0" u="none" strike="noStrike" cap="none" normalizeH="0" dirty="0" smtClean="0">
                <a:ln>
                  <a:noFill/>
                </a:ln>
                <a:solidFill>
                  <a:schemeClr val="tx1"/>
                </a:solidFill>
                <a:effectLst/>
                <a:latin typeface="Tahoma" pitchFamily="34" charset="0"/>
                <a:cs typeface="Tahoma" pitchFamily="34" charset="0"/>
              </a:rPr>
              <a:t> </a:t>
            </a: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2014-1798</a:t>
            </a:r>
            <a:r>
              <a:rPr kumimoji="0" lang="en-US" altLang="en-US" sz="3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Daniel Mejía</a:t>
            </a:r>
            <a:r>
              <a:rPr kumimoji="0" lang="en-US" altLang="en-US" sz="3200" b="1" i="0" u="none" strike="noStrike" cap="none" normalizeH="0" dirty="0" smtClean="0">
                <a:ln>
                  <a:noFill/>
                </a:ln>
                <a:solidFill>
                  <a:schemeClr val="tx1"/>
                </a:solidFill>
                <a:effectLst/>
                <a:latin typeface="Tahoma" pitchFamily="34" charset="0"/>
                <a:cs typeface="Tahoma" pitchFamily="34" charset="0"/>
              </a:rPr>
              <a:t> </a:t>
            </a: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2014-1397</a:t>
            </a:r>
            <a:r>
              <a:rPr kumimoji="0" lang="en-US" altLang="en-US" sz="3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Starling Germosen</a:t>
            </a:r>
            <a:r>
              <a:rPr kumimoji="0" lang="en-US" altLang="en-US" sz="3200" b="1" i="0" u="none" strike="noStrike" cap="none" normalizeH="0" dirty="0" smtClean="0">
                <a:ln>
                  <a:noFill/>
                </a:ln>
                <a:solidFill>
                  <a:schemeClr val="tx1"/>
                </a:solidFill>
                <a:effectLst/>
                <a:latin typeface="Tahoma" pitchFamily="34" charset="0"/>
                <a:cs typeface="Tahoma" pitchFamily="34" charset="0"/>
              </a:rPr>
              <a:t> </a:t>
            </a: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2014-1569</a:t>
            </a:r>
            <a:r>
              <a:rPr kumimoji="0" lang="en-US" altLang="en-US" sz="3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Amauris Peña</a:t>
            </a:r>
            <a:r>
              <a:rPr kumimoji="0" lang="en-US" altLang="en-US" sz="3200" b="1" i="0" u="none" strike="noStrike" cap="none" normalizeH="0" dirty="0" smtClean="0">
                <a:ln>
                  <a:noFill/>
                </a:ln>
                <a:solidFill>
                  <a:schemeClr val="tx1"/>
                </a:solidFill>
                <a:effectLst/>
                <a:latin typeface="Tahoma" pitchFamily="34" charset="0"/>
                <a:cs typeface="Tahoma" pitchFamily="34" charset="0"/>
              </a:rPr>
              <a:t> </a:t>
            </a: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2014-1673</a:t>
            </a:r>
            <a:r>
              <a:rPr kumimoji="0" lang="en-US" altLang="en-US" sz="3200" b="0" i="0" u="none" strike="noStrike" cap="none" normalizeH="0" baseline="0" dirty="0" smtClean="0">
                <a:ln>
                  <a:noFill/>
                </a:ln>
                <a:solidFill>
                  <a:schemeClr val="tx1"/>
                </a:solidFill>
                <a:effectLst/>
                <a:latin typeface="Tahoma" pitchFamily="34" charset="0"/>
                <a:cs typeface="Tahoma"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Wilfrido Cruz</a:t>
            </a:r>
            <a:r>
              <a:rPr kumimoji="0" lang="en-US" altLang="en-US" sz="3200" b="1" i="0" u="none" strike="noStrike" cap="none" normalizeH="0" dirty="0" smtClean="0">
                <a:ln>
                  <a:noFill/>
                </a:ln>
                <a:solidFill>
                  <a:schemeClr val="tx1"/>
                </a:solidFill>
                <a:effectLst/>
                <a:latin typeface="Tahoma" pitchFamily="34" charset="0"/>
                <a:cs typeface="Tahoma" pitchFamily="34" charset="0"/>
              </a:rPr>
              <a:t> </a:t>
            </a:r>
            <a:r>
              <a:rPr kumimoji="0" lang="en-US" altLang="en-US" sz="3200" b="1" i="0" u="none" strike="noStrike" cap="none" normalizeH="0" baseline="0" dirty="0" smtClean="0">
                <a:ln>
                  <a:noFill/>
                </a:ln>
                <a:solidFill>
                  <a:schemeClr val="tx1"/>
                </a:solidFill>
                <a:effectLst/>
                <a:latin typeface="Tahoma" pitchFamily="34" charset="0"/>
                <a:cs typeface="Tahoma" pitchFamily="34" charset="0"/>
              </a:rPr>
              <a:t>2014-1443</a:t>
            </a:r>
            <a:r>
              <a:rPr kumimoji="0" lang="en-US" altLang="en-US" sz="1200" b="0" i="0" u="none" strike="noStrike" cap="none" normalizeH="0" baseline="0" dirty="0" smtClean="0">
                <a:ln>
                  <a:noFill/>
                </a:ln>
                <a:solidFill>
                  <a:schemeClr val="tx1"/>
                </a:solidFill>
                <a:effectLst/>
                <a:latin typeface="Tahoma" pitchFamily="34" charset="0"/>
                <a:cs typeface="Tahoma" pitchFamily="34" charset="0"/>
              </a:rPr>
              <a:t> </a:t>
            </a:r>
            <a:endParaRPr kumimoji="0" lang="es-419" altLang="en-US" sz="1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419" altLang="en-US" sz="1200" b="0" i="0" u="none" strike="noStrike" cap="none" normalizeH="0" baseline="0" dirty="0" smtClean="0">
              <a:ln>
                <a:noFill/>
              </a:ln>
              <a:solidFill>
                <a:schemeClr val="tx1"/>
              </a:solidFill>
              <a:effectLst/>
              <a:latin typeface="Tahoma" pitchFamily="34" charset="0"/>
              <a:cs typeface="Tahoma"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AutoShape 2" descr="Imagen"/>
          <p:cNvSpPr>
            <a:spLocks noChangeAspect="1" noChangeArrowheads="1"/>
          </p:cNvSpPr>
          <p:nvPr/>
        </p:nvSpPr>
        <p:spPr bwMode="auto">
          <a:xfrm>
            <a:off x="6069013" y="-154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61600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bg1"/>
              </a:solidFill>
            </a:endParaRPr>
          </a:p>
        </p:txBody>
      </p:sp>
      <p:sp>
        <p:nvSpPr>
          <p:cNvPr id="8" name="Rectangle 7"/>
          <p:cNvSpPr/>
          <p:nvPr/>
        </p:nvSpPr>
        <p:spPr>
          <a:xfrm>
            <a:off x="1804216" y="2624667"/>
            <a:ext cx="8583568" cy="923330"/>
          </a:xfrm>
          <a:prstGeom prst="rect">
            <a:avLst/>
          </a:prstGeom>
        </p:spPr>
        <p:txBody>
          <a:bodyPr wrap="none">
            <a:spAutoFit/>
          </a:bodyPr>
          <a:lstStyle/>
          <a:p>
            <a:r>
              <a:rPr lang="en-US" sz="5400" b="1" dirty="0" smtClean="0">
                <a:solidFill>
                  <a:schemeClr val="bg1"/>
                </a:solidFill>
              </a:rPr>
              <a:t>www.exgorditos.praysoft.net</a:t>
            </a:r>
            <a:endParaRPr lang="es-419" sz="5400" b="1" dirty="0" smtClean="0">
              <a:solidFill>
                <a:schemeClr val="bg1"/>
              </a:solidFill>
            </a:endParaRPr>
          </a:p>
        </p:txBody>
      </p:sp>
    </p:spTree>
    <p:extLst>
      <p:ext uri="{BB962C8B-B14F-4D97-AF65-F5344CB8AC3E}">
        <p14:creationId xmlns:p14="http://schemas.microsoft.com/office/powerpoint/2010/main" val="167326936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117552435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TextBox 40"/>
          <p:cNvSpPr txBox="1"/>
          <p:nvPr/>
        </p:nvSpPr>
        <p:spPr>
          <a:xfrm>
            <a:off x="572812" y="2497976"/>
            <a:ext cx="11046374" cy="1569660"/>
          </a:xfrm>
          <a:prstGeom prst="rect">
            <a:avLst/>
          </a:prstGeom>
          <a:noFill/>
        </p:spPr>
        <p:txBody>
          <a:bodyPr wrap="square" rtlCol="0">
            <a:spAutoFit/>
          </a:bodyPr>
          <a:lstStyle/>
          <a:p>
            <a:pPr algn="ctr"/>
            <a:r>
              <a:rPr lang="en-US" sz="9600" b="1" dirty="0" err="1" smtClean="0">
                <a:solidFill>
                  <a:schemeClr val="bg1"/>
                </a:solidFill>
              </a:rPr>
              <a:t>Organigrama</a:t>
            </a:r>
            <a:endParaRPr lang="es-ES_tradnl" sz="9600" b="1" dirty="0" smtClean="0">
              <a:solidFill>
                <a:schemeClr val="bg1"/>
              </a:solidFill>
            </a:endParaRPr>
          </a:p>
        </p:txBody>
      </p:sp>
    </p:spTree>
    <p:extLst>
      <p:ext uri="{BB962C8B-B14F-4D97-AF65-F5344CB8AC3E}">
        <p14:creationId xmlns:p14="http://schemas.microsoft.com/office/powerpoint/2010/main" val="203346571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2983832" y="-88462"/>
            <a:ext cx="9208168" cy="1785104"/>
          </a:xfrm>
          <a:prstGeom prst="rect">
            <a:avLst/>
          </a:prstGeom>
          <a:noFill/>
        </p:spPr>
        <p:txBody>
          <a:bodyPr wrap="square" rtlCol="0">
            <a:spAutoFit/>
          </a:bodyPr>
          <a:lstStyle/>
          <a:p>
            <a:r>
              <a:rPr lang="en-US" sz="11000" b="1" dirty="0" smtClean="0"/>
              <a:t>CLAUDIA ZAYAS</a:t>
            </a:r>
            <a:endParaRPr lang="es-ES_tradnl" sz="11000" b="1" dirty="0"/>
          </a:p>
        </p:txBody>
      </p:sp>
      <p:sp>
        <p:nvSpPr>
          <p:cNvPr id="12" name="TextBox 11"/>
          <p:cNvSpPr txBox="1"/>
          <p:nvPr/>
        </p:nvSpPr>
        <p:spPr>
          <a:xfrm>
            <a:off x="5269832" y="1708638"/>
            <a:ext cx="6922168" cy="1323439"/>
          </a:xfrm>
          <a:prstGeom prst="rect">
            <a:avLst/>
          </a:prstGeom>
          <a:noFill/>
        </p:spPr>
        <p:txBody>
          <a:bodyPr wrap="square" rtlCol="0">
            <a:spAutoFit/>
          </a:bodyPr>
          <a:lstStyle/>
          <a:p>
            <a:r>
              <a:rPr lang="en-US" sz="8000" b="1" dirty="0"/>
              <a:t>AMAURIS PEÑA</a:t>
            </a:r>
            <a:endParaRPr lang="es-ES_tradnl" sz="8000" b="1" dirty="0"/>
          </a:p>
        </p:txBody>
      </p:sp>
      <p:sp>
        <p:nvSpPr>
          <p:cNvPr id="13" name="TextBox 12"/>
          <p:cNvSpPr txBox="1"/>
          <p:nvPr/>
        </p:nvSpPr>
        <p:spPr>
          <a:xfrm>
            <a:off x="7272426" y="3207463"/>
            <a:ext cx="4919574" cy="707886"/>
          </a:xfrm>
          <a:prstGeom prst="rect">
            <a:avLst/>
          </a:prstGeom>
          <a:noFill/>
        </p:spPr>
        <p:txBody>
          <a:bodyPr wrap="square" rtlCol="0">
            <a:spAutoFit/>
          </a:bodyPr>
          <a:lstStyle/>
          <a:p>
            <a:r>
              <a:rPr lang="en-US" sz="4000" b="1" dirty="0" smtClean="0"/>
              <a:t>STARLING GERMOSEN</a:t>
            </a:r>
            <a:endParaRPr lang="es-ES_tradnl" sz="40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TextBox 15"/>
          <p:cNvSpPr txBox="1"/>
          <p:nvPr/>
        </p:nvSpPr>
        <p:spPr>
          <a:xfrm>
            <a:off x="9029050" y="4106392"/>
            <a:ext cx="3162950" cy="954107"/>
          </a:xfrm>
          <a:prstGeom prst="rect">
            <a:avLst/>
          </a:prstGeom>
          <a:noFill/>
        </p:spPr>
        <p:txBody>
          <a:bodyPr wrap="square" rtlCol="0">
            <a:spAutoFit/>
          </a:bodyPr>
          <a:lstStyle/>
          <a:p>
            <a:r>
              <a:rPr lang="en-US" sz="2800" b="1" dirty="0" smtClean="0"/>
              <a:t>DANIEL MEJ</a:t>
            </a:r>
            <a:r>
              <a:rPr lang="es-DO" sz="2800" b="1" dirty="0" smtClean="0"/>
              <a:t>Í</a:t>
            </a:r>
            <a:r>
              <a:rPr lang="en-US" sz="2800" b="1" dirty="0" smtClean="0"/>
              <a:t>A</a:t>
            </a:r>
          </a:p>
          <a:p>
            <a:r>
              <a:rPr lang="en-US" sz="2800" b="1" dirty="0" smtClean="0"/>
              <a:t>WILFRIDO CRUZ</a:t>
            </a:r>
            <a:endParaRPr lang="es-ES_tradnl" sz="2800" b="1"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0" y="1860048"/>
            <a:ext cx="2983832" cy="4154984"/>
          </a:xfrm>
          <a:prstGeom prst="rect">
            <a:avLst/>
          </a:prstGeom>
          <a:noFill/>
        </p:spPr>
        <p:txBody>
          <a:bodyPr wrap="square" rtlCol="0">
            <a:spAutoFit/>
          </a:bodyPr>
          <a:lstStyle/>
          <a:p>
            <a:pPr algn="ctr">
              <a:lnSpc>
                <a:spcPct val="300000"/>
              </a:lnSpc>
            </a:pPr>
            <a:r>
              <a:rPr lang="en-US" sz="2400" b="1" dirty="0" smtClean="0">
                <a:solidFill>
                  <a:schemeClr val="bg1"/>
                </a:solidFill>
              </a:rPr>
              <a:t>PRESIDENTE</a:t>
            </a:r>
            <a:endParaRPr lang="es-DO" sz="2400" b="1" dirty="0" smtClean="0">
              <a:solidFill>
                <a:schemeClr val="bg1"/>
              </a:solidFill>
            </a:endParaRPr>
          </a:p>
          <a:p>
            <a:pPr algn="ctr">
              <a:lnSpc>
                <a:spcPct val="300000"/>
              </a:lnSpc>
            </a:pPr>
            <a:r>
              <a:rPr lang="es-DO" sz="2400" b="1" dirty="0" smtClean="0">
                <a:solidFill>
                  <a:schemeClr val="bg1"/>
                </a:solidFill>
              </a:rPr>
              <a:t>FINANZAS</a:t>
            </a:r>
          </a:p>
          <a:p>
            <a:pPr algn="ctr">
              <a:lnSpc>
                <a:spcPct val="300000"/>
              </a:lnSpc>
            </a:pPr>
            <a:r>
              <a:rPr lang="es-DO" sz="2400" b="1" dirty="0" smtClean="0">
                <a:solidFill>
                  <a:schemeClr val="bg1"/>
                </a:solidFill>
              </a:rPr>
              <a:t>RRHH</a:t>
            </a:r>
          </a:p>
          <a:p>
            <a:pPr algn="ctr"/>
            <a:endParaRPr lang="es-DO" sz="2400" b="1" dirty="0" smtClean="0">
              <a:solidFill>
                <a:schemeClr val="bg1"/>
              </a:solidFill>
            </a:endParaRPr>
          </a:p>
          <a:p>
            <a:pPr algn="ctr"/>
            <a:r>
              <a:rPr lang="es-DO" sz="2400" b="1" dirty="0" smtClean="0">
                <a:solidFill>
                  <a:schemeClr val="bg1"/>
                </a:solidFill>
              </a:rPr>
              <a:t>COMPRAS</a:t>
            </a:r>
            <a:endParaRPr lang="en-US" sz="2400" b="1" dirty="0" smtClean="0">
              <a:solidFill>
                <a:schemeClr val="bg1"/>
              </a:solidFill>
            </a:endParaRPr>
          </a:p>
        </p:txBody>
      </p:sp>
      <p:sp>
        <p:nvSpPr>
          <p:cNvPr id="14" name="TextBox 13"/>
          <p:cNvSpPr txBox="1"/>
          <p:nvPr/>
        </p:nvSpPr>
        <p:spPr>
          <a:xfrm>
            <a:off x="2925492" y="3374388"/>
            <a:ext cx="2344339" cy="2862322"/>
          </a:xfrm>
          <a:prstGeom prst="rect">
            <a:avLst/>
          </a:prstGeom>
          <a:noFill/>
        </p:spPr>
        <p:txBody>
          <a:bodyPr wrap="square" rtlCol="0">
            <a:spAutoFit/>
          </a:bodyPr>
          <a:lstStyle/>
          <a:p>
            <a:pPr algn="ctr"/>
            <a:r>
              <a:rPr lang="es-DO" sz="2000" b="1" dirty="0" smtClean="0">
                <a:solidFill>
                  <a:schemeClr val="bg1"/>
                </a:solidFill>
              </a:rPr>
              <a:t> IT</a:t>
            </a:r>
          </a:p>
          <a:p>
            <a:pPr algn="ctr"/>
            <a:endParaRPr lang="es-DO" sz="2000" b="1" dirty="0" smtClean="0">
              <a:solidFill>
                <a:schemeClr val="bg1"/>
              </a:solidFill>
            </a:endParaRPr>
          </a:p>
          <a:p>
            <a:pPr algn="ctr"/>
            <a:endParaRPr lang="es-DO" sz="2000" b="1" dirty="0" smtClean="0">
              <a:solidFill>
                <a:schemeClr val="bg1"/>
              </a:solidFill>
            </a:endParaRPr>
          </a:p>
          <a:p>
            <a:pPr algn="ctr"/>
            <a:r>
              <a:rPr lang="es-DO" sz="2000" b="1" dirty="0" smtClean="0">
                <a:solidFill>
                  <a:schemeClr val="bg1"/>
                </a:solidFill>
              </a:rPr>
              <a:t>VENTAS Y MERCADEO</a:t>
            </a:r>
          </a:p>
          <a:p>
            <a:pPr algn="ctr"/>
            <a:endParaRPr lang="es-DO" sz="2000" b="1" dirty="0">
              <a:solidFill>
                <a:schemeClr val="bg1"/>
              </a:solidFill>
            </a:endParaRPr>
          </a:p>
          <a:p>
            <a:pPr algn="ctr"/>
            <a:endParaRPr lang="es-DO" sz="2000" b="1" dirty="0" smtClean="0">
              <a:solidFill>
                <a:schemeClr val="bg1"/>
              </a:solidFill>
            </a:endParaRPr>
          </a:p>
          <a:p>
            <a:pPr algn="ctr"/>
            <a:r>
              <a:rPr lang="es-DO" sz="2000" b="1" dirty="0" smtClean="0">
                <a:solidFill>
                  <a:schemeClr val="bg1"/>
                </a:solidFill>
              </a:rPr>
              <a:t>RELACIONES PÚBLICAS</a:t>
            </a:r>
          </a:p>
        </p:txBody>
      </p:sp>
      <p:sp>
        <p:nvSpPr>
          <p:cNvPr id="19" name="TextBox 18"/>
          <p:cNvSpPr txBox="1"/>
          <p:nvPr/>
        </p:nvSpPr>
        <p:spPr>
          <a:xfrm>
            <a:off x="5241011" y="4197093"/>
            <a:ext cx="2031414" cy="2554545"/>
          </a:xfrm>
          <a:prstGeom prst="rect">
            <a:avLst/>
          </a:prstGeom>
          <a:noFill/>
        </p:spPr>
        <p:txBody>
          <a:bodyPr wrap="square" rtlCol="0">
            <a:spAutoFit/>
          </a:bodyPr>
          <a:lstStyle/>
          <a:p>
            <a:pPr algn="ctr"/>
            <a:r>
              <a:rPr lang="es-DO" sz="2000" b="1" dirty="0" smtClean="0">
                <a:solidFill>
                  <a:schemeClr val="bg1"/>
                </a:solidFill>
              </a:rPr>
              <a:t>SERVICIO AL CLIENTE</a:t>
            </a:r>
          </a:p>
          <a:p>
            <a:pPr algn="ctr"/>
            <a:endParaRPr lang="es-DO" sz="2000" b="1" dirty="0">
              <a:solidFill>
                <a:schemeClr val="bg1"/>
              </a:solidFill>
            </a:endParaRPr>
          </a:p>
          <a:p>
            <a:pPr algn="ctr"/>
            <a:r>
              <a:rPr lang="es-DO" sz="2000" b="1" dirty="0" smtClean="0">
                <a:solidFill>
                  <a:schemeClr val="bg1"/>
                </a:solidFill>
              </a:rPr>
              <a:t>TERAPEUTA</a:t>
            </a:r>
          </a:p>
          <a:p>
            <a:pPr algn="ctr"/>
            <a:endParaRPr lang="es-DO" sz="2000" b="1" dirty="0">
              <a:solidFill>
                <a:schemeClr val="bg1"/>
              </a:solidFill>
            </a:endParaRPr>
          </a:p>
          <a:p>
            <a:pPr algn="ctr"/>
            <a:r>
              <a:rPr lang="es-DO" sz="2000" b="1" dirty="0" smtClean="0">
                <a:solidFill>
                  <a:schemeClr val="bg1"/>
                </a:solidFill>
              </a:rPr>
              <a:t>NUTRICIONISTA</a:t>
            </a:r>
          </a:p>
          <a:p>
            <a:pPr algn="ctr"/>
            <a:endParaRPr lang="es-DO" sz="2000" b="1" dirty="0">
              <a:solidFill>
                <a:schemeClr val="bg1"/>
              </a:solidFill>
            </a:endParaRPr>
          </a:p>
          <a:p>
            <a:pPr algn="ctr"/>
            <a:r>
              <a:rPr lang="es-DO" sz="2000" b="1" dirty="0" smtClean="0">
                <a:solidFill>
                  <a:schemeClr val="bg1"/>
                </a:solidFill>
              </a:rPr>
              <a:t>PSICÓLOGO</a:t>
            </a:r>
            <a:endParaRPr lang="en-US" sz="2000" b="1" dirty="0" smtClean="0">
              <a:solidFill>
                <a:schemeClr val="bg1"/>
              </a:solidFill>
            </a:endParaRPr>
          </a:p>
        </p:txBody>
      </p:sp>
      <p:sp>
        <p:nvSpPr>
          <p:cNvPr id="20" name="TextBox 19"/>
          <p:cNvSpPr txBox="1"/>
          <p:nvPr/>
        </p:nvSpPr>
        <p:spPr>
          <a:xfrm>
            <a:off x="7266287" y="5027257"/>
            <a:ext cx="1762761" cy="1631216"/>
          </a:xfrm>
          <a:prstGeom prst="rect">
            <a:avLst/>
          </a:prstGeom>
          <a:noFill/>
        </p:spPr>
        <p:txBody>
          <a:bodyPr wrap="square" rtlCol="0">
            <a:spAutoFit/>
          </a:bodyPr>
          <a:lstStyle/>
          <a:p>
            <a:pPr algn="ctr"/>
            <a:r>
              <a:rPr lang="es-DO" sz="2000" b="1" dirty="0" smtClean="0">
                <a:solidFill>
                  <a:schemeClr val="bg1"/>
                </a:solidFill>
              </a:rPr>
              <a:t>PERSONAL</a:t>
            </a:r>
          </a:p>
          <a:p>
            <a:pPr algn="ctr"/>
            <a:r>
              <a:rPr lang="es-DO" sz="2000" b="1" dirty="0" smtClean="0">
                <a:solidFill>
                  <a:schemeClr val="bg1"/>
                </a:solidFill>
              </a:rPr>
              <a:t>TRAINERS</a:t>
            </a:r>
          </a:p>
          <a:p>
            <a:pPr algn="ctr"/>
            <a:endParaRPr lang="es-DO" sz="2000" b="1" dirty="0">
              <a:solidFill>
                <a:schemeClr val="bg1"/>
              </a:solidFill>
            </a:endParaRPr>
          </a:p>
          <a:p>
            <a:pPr algn="ctr"/>
            <a:r>
              <a:rPr lang="es-DO" sz="2000" b="1" dirty="0" smtClean="0">
                <a:solidFill>
                  <a:schemeClr val="bg1"/>
                </a:solidFill>
              </a:rPr>
              <a:t>SOPORTE</a:t>
            </a:r>
          </a:p>
          <a:p>
            <a:pPr algn="ctr"/>
            <a:r>
              <a:rPr lang="es-DO" sz="2000" b="1" dirty="0" smtClean="0">
                <a:solidFill>
                  <a:schemeClr val="bg1"/>
                </a:solidFill>
              </a:rPr>
              <a:t>TRANSPORTE</a:t>
            </a:r>
            <a:endParaRPr lang="en-US" sz="2000" b="1" dirty="0" smtClean="0">
              <a:solidFill>
                <a:schemeClr val="bg1"/>
              </a:solidFill>
            </a:endParaRPr>
          </a:p>
        </p:txBody>
      </p:sp>
    </p:spTree>
    <p:extLst>
      <p:ext uri="{BB962C8B-B14F-4D97-AF65-F5344CB8AC3E}">
        <p14:creationId xmlns:p14="http://schemas.microsoft.com/office/powerpoint/2010/main" val="135447394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572812" y="1289953"/>
            <a:ext cx="11046374" cy="707886"/>
          </a:xfrm>
          <a:prstGeom prst="rect">
            <a:avLst/>
          </a:prstGeom>
          <a:noFill/>
        </p:spPr>
        <p:txBody>
          <a:bodyPr wrap="square" rtlCol="0">
            <a:spAutoFit/>
          </a:bodyPr>
          <a:lstStyle/>
          <a:p>
            <a:pPr algn="ctr"/>
            <a:r>
              <a:rPr lang="es-ES_tradnl" sz="4000" b="1" u="sng" dirty="0" smtClean="0">
                <a:solidFill>
                  <a:schemeClr val="bg1"/>
                </a:solidFill>
              </a:rPr>
              <a:t>Clasificación de la Empresa</a:t>
            </a:r>
          </a:p>
        </p:txBody>
      </p:sp>
      <p:sp>
        <p:nvSpPr>
          <p:cNvPr id="4" name="Rectangle 3"/>
          <p:cNvSpPr/>
          <p:nvPr/>
        </p:nvSpPr>
        <p:spPr>
          <a:xfrm>
            <a:off x="864919"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864919"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864919"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Rectangle 10"/>
          <p:cNvSpPr/>
          <p:nvPr/>
        </p:nvSpPr>
        <p:spPr>
          <a:xfrm>
            <a:off x="3038103"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Rectangle 11"/>
          <p:cNvSpPr/>
          <p:nvPr/>
        </p:nvSpPr>
        <p:spPr>
          <a:xfrm>
            <a:off x="3038103"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Rectangle 12"/>
          <p:cNvSpPr/>
          <p:nvPr/>
        </p:nvSpPr>
        <p:spPr>
          <a:xfrm>
            <a:off x="3038103"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p:cNvSpPr/>
          <p:nvPr/>
        </p:nvSpPr>
        <p:spPr>
          <a:xfrm>
            <a:off x="5211287"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Rectangle 14"/>
          <p:cNvSpPr/>
          <p:nvPr/>
        </p:nvSpPr>
        <p:spPr>
          <a:xfrm>
            <a:off x="5211287"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Rectangle 15"/>
          <p:cNvSpPr/>
          <p:nvPr/>
        </p:nvSpPr>
        <p:spPr>
          <a:xfrm>
            <a:off x="5211287"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Rectangle 16"/>
          <p:cNvSpPr/>
          <p:nvPr/>
        </p:nvSpPr>
        <p:spPr>
          <a:xfrm>
            <a:off x="7384471"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Rectangle 17"/>
          <p:cNvSpPr/>
          <p:nvPr/>
        </p:nvSpPr>
        <p:spPr>
          <a:xfrm>
            <a:off x="7384471"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Rectangle 18"/>
          <p:cNvSpPr/>
          <p:nvPr/>
        </p:nvSpPr>
        <p:spPr>
          <a:xfrm>
            <a:off x="7384471"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Rectangle 19"/>
          <p:cNvSpPr/>
          <p:nvPr/>
        </p:nvSpPr>
        <p:spPr>
          <a:xfrm>
            <a:off x="9557655"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2" name="Rectangle 21"/>
          <p:cNvSpPr/>
          <p:nvPr/>
        </p:nvSpPr>
        <p:spPr>
          <a:xfrm>
            <a:off x="9557655"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Rectangle 22"/>
          <p:cNvSpPr/>
          <p:nvPr/>
        </p:nvSpPr>
        <p:spPr>
          <a:xfrm>
            <a:off x="9557655"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4" name="TextBox 23"/>
          <p:cNvSpPr txBox="1"/>
          <p:nvPr/>
        </p:nvSpPr>
        <p:spPr>
          <a:xfrm>
            <a:off x="864919" y="3231912"/>
            <a:ext cx="1769424" cy="400110"/>
          </a:xfrm>
          <a:prstGeom prst="rect">
            <a:avLst/>
          </a:prstGeom>
          <a:noFill/>
        </p:spPr>
        <p:txBody>
          <a:bodyPr wrap="square" rtlCol="0">
            <a:spAutoFit/>
          </a:bodyPr>
          <a:lstStyle/>
          <a:p>
            <a:pPr algn="ctr"/>
            <a:r>
              <a:rPr lang="es-ES_tradnl" sz="2000" b="1" dirty="0" smtClean="0">
                <a:solidFill>
                  <a:schemeClr val="bg1"/>
                </a:solidFill>
              </a:rPr>
              <a:t>TAMAÑO</a:t>
            </a:r>
            <a:endParaRPr lang="es-ES_tradnl" sz="2000" b="1" dirty="0">
              <a:solidFill>
                <a:schemeClr val="bg1"/>
              </a:solidFill>
            </a:endParaRPr>
          </a:p>
        </p:txBody>
      </p:sp>
      <p:sp>
        <p:nvSpPr>
          <p:cNvPr id="27" name="TextBox 26"/>
          <p:cNvSpPr txBox="1"/>
          <p:nvPr/>
        </p:nvSpPr>
        <p:spPr>
          <a:xfrm>
            <a:off x="3038103" y="3231912"/>
            <a:ext cx="1769424" cy="400110"/>
          </a:xfrm>
          <a:prstGeom prst="rect">
            <a:avLst/>
          </a:prstGeom>
          <a:noFill/>
        </p:spPr>
        <p:txBody>
          <a:bodyPr wrap="square" rtlCol="0">
            <a:spAutoFit/>
          </a:bodyPr>
          <a:lstStyle/>
          <a:p>
            <a:pPr algn="ctr"/>
            <a:r>
              <a:rPr lang="es-ES_tradnl" sz="2000" b="1" dirty="0" smtClean="0">
                <a:solidFill>
                  <a:schemeClr val="bg1"/>
                </a:solidFill>
              </a:rPr>
              <a:t>ECONÓMICO</a:t>
            </a:r>
            <a:endParaRPr lang="es-ES_tradnl" sz="2000" b="1" dirty="0">
              <a:solidFill>
                <a:schemeClr val="bg1"/>
              </a:solidFill>
            </a:endParaRPr>
          </a:p>
        </p:txBody>
      </p:sp>
      <p:sp>
        <p:nvSpPr>
          <p:cNvPr id="28" name="TextBox 27"/>
          <p:cNvSpPr txBox="1"/>
          <p:nvPr/>
        </p:nvSpPr>
        <p:spPr>
          <a:xfrm>
            <a:off x="5211287" y="3075057"/>
            <a:ext cx="1769424" cy="707886"/>
          </a:xfrm>
          <a:prstGeom prst="rect">
            <a:avLst/>
          </a:prstGeom>
          <a:noFill/>
        </p:spPr>
        <p:txBody>
          <a:bodyPr wrap="square" rtlCol="0">
            <a:spAutoFit/>
          </a:bodyPr>
          <a:lstStyle/>
          <a:p>
            <a:pPr algn="ctr"/>
            <a:r>
              <a:rPr lang="es-ES_tradnl" sz="2000" b="1" dirty="0" smtClean="0">
                <a:solidFill>
                  <a:schemeClr val="bg1"/>
                </a:solidFill>
              </a:rPr>
              <a:t>ORIGEN CAPITAL</a:t>
            </a:r>
            <a:endParaRPr lang="es-ES_tradnl" sz="2000" b="1" dirty="0">
              <a:solidFill>
                <a:schemeClr val="bg1"/>
              </a:solidFill>
            </a:endParaRPr>
          </a:p>
        </p:txBody>
      </p:sp>
      <p:sp>
        <p:nvSpPr>
          <p:cNvPr id="29" name="TextBox 28"/>
          <p:cNvSpPr txBox="1"/>
          <p:nvPr/>
        </p:nvSpPr>
        <p:spPr>
          <a:xfrm>
            <a:off x="7384471" y="3231912"/>
            <a:ext cx="1769424" cy="400110"/>
          </a:xfrm>
          <a:prstGeom prst="rect">
            <a:avLst/>
          </a:prstGeom>
          <a:noFill/>
        </p:spPr>
        <p:txBody>
          <a:bodyPr wrap="square" rtlCol="0">
            <a:spAutoFit/>
          </a:bodyPr>
          <a:lstStyle/>
          <a:p>
            <a:pPr algn="ctr"/>
            <a:r>
              <a:rPr lang="es-ES_tradnl" sz="2000" b="1" dirty="0" smtClean="0">
                <a:solidFill>
                  <a:schemeClr val="bg1"/>
                </a:solidFill>
              </a:rPr>
              <a:t>PROPIETARIOS</a:t>
            </a:r>
            <a:endParaRPr lang="es-ES_tradnl" sz="2000" b="1" dirty="0">
              <a:solidFill>
                <a:schemeClr val="bg1"/>
              </a:solidFill>
            </a:endParaRPr>
          </a:p>
        </p:txBody>
      </p:sp>
      <p:sp>
        <p:nvSpPr>
          <p:cNvPr id="30" name="TextBox 29"/>
          <p:cNvSpPr txBox="1"/>
          <p:nvPr/>
        </p:nvSpPr>
        <p:spPr>
          <a:xfrm>
            <a:off x="9549737" y="3075057"/>
            <a:ext cx="1769424" cy="707886"/>
          </a:xfrm>
          <a:prstGeom prst="rect">
            <a:avLst/>
          </a:prstGeom>
          <a:noFill/>
        </p:spPr>
        <p:txBody>
          <a:bodyPr wrap="square" rtlCol="0">
            <a:spAutoFit/>
          </a:bodyPr>
          <a:lstStyle/>
          <a:p>
            <a:pPr algn="ctr"/>
            <a:r>
              <a:rPr lang="es-ES_tradnl" sz="2000" b="1" dirty="0" smtClean="0">
                <a:solidFill>
                  <a:schemeClr val="bg1"/>
                </a:solidFill>
              </a:rPr>
              <a:t>FUNCIÓN SOCIAL</a:t>
            </a:r>
            <a:endParaRPr lang="es-ES_tradnl" sz="2000" b="1" dirty="0">
              <a:solidFill>
                <a:schemeClr val="bg1"/>
              </a:solidFill>
            </a:endParaRPr>
          </a:p>
        </p:txBody>
      </p:sp>
      <p:sp>
        <p:nvSpPr>
          <p:cNvPr id="31" name="TextBox 30"/>
          <p:cNvSpPr txBox="1"/>
          <p:nvPr/>
        </p:nvSpPr>
        <p:spPr>
          <a:xfrm>
            <a:off x="864919" y="4266452"/>
            <a:ext cx="1769424" cy="400110"/>
          </a:xfrm>
          <a:prstGeom prst="rect">
            <a:avLst/>
          </a:prstGeom>
          <a:noFill/>
        </p:spPr>
        <p:txBody>
          <a:bodyPr wrap="square" rtlCol="0">
            <a:spAutoFit/>
          </a:bodyPr>
          <a:lstStyle/>
          <a:p>
            <a:pPr algn="ctr"/>
            <a:r>
              <a:rPr lang="es-ES_tradnl" sz="2000" b="1" dirty="0" smtClean="0">
                <a:solidFill>
                  <a:schemeClr val="bg1"/>
                </a:solidFill>
              </a:rPr>
              <a:t>PEQUEÑA</a:t>
            </a:r>
            <a:endParaRPr lang="es-ES_tradnl" sz="2000" b="1" dirty="0">
              <a:solidFill>
                <a:schemeClr val="bg1"/>
              </a:solidFill>
            </a:endParaRPr>
          </a:p>
        </p:txBody>
      </p:sp>
      <p:sp>
        <p:nvSpPr>
          <p:cNvPr id="32" name="TextBox 31"/>
          <p:cNvSpPr txBox="1"/>
          <p:nvPr/>
        </p:nvSpPr>
        <p:spPr>
          <a:xfrm>
            <a:off x="3038103" y="4266452"/>
            <a:ext cx="1769424" cy="707886"/>
          </a:xfrm>
          <a:prstGeom prst="rect">
            <a:avLst/>
          </a:prstGeom>
          <a:noFill/>
        </p:spPr>
        <p:txBody>
          <a:bodyPr wrap="square" rtlCol="0">
            <a:spAutoFit/>
          </a:bodyPr>
          <a:lstStyle/>
          <a:p>
            <a:pPr algn="ctr"/>
            <a:r>
              <a:rPr lang="es-419" sz="2000" b="1" dirty="0" smtClean="0">
                <a:solidFill>
                  <a:schemeClr val="bg1"/>
                </a:solidFill>
              </a:rPr>
              <a:t>COMERCIAL y </a:t>
            </a:r>
            <a:r>
              <a:rPr lang="es-ES_tradnl" sz="2000" b="1" dirty="0" smtClean="0">
                <a:solidFill>
                  <a:schemeClr val="bg1"/>
                </a:solidFill>
              </a:rPr>
              <a:t>SERVICIOS</a:t>
            </a:r>
            <a:endParaRPr lang="es-ES_tradnl" sz="2000" b="1" dirty="0">
              <a:solidFill>
                <a:schemeClr val="bg1"/>
              </a:solidFill>
            </a:endParaRPr>
          </a:p>
        </p:txBody>
      </p:sp>
      <p:sp>
        <p:nvSpPr>
          <p:cNvPr id="33" name="TextBox 32"/>
          <p:cNvSpPr txBox="1"/>
          <p:nvPr/>
        </p:nvSpPr>
        <p:spPr>
          <a:xfrm>
            <a:off x="5211287" y="4258035"/>
            <a:ext cx="1769424" cy="400110"/>
          </a:xfrm>
          <a:prstGeom prst="rect">
            <a:avLst/>
          </a:prstGeom>
          <a:noFill/>
        </p:spPr>
        <p:txBody>
          <a:bodyPr wrap="square" rtlCol="0">
            <a:spAutoFit/>
          </a:bodyPr>
          <a:lstStyle/>
          <a:p>
            <a:pPr algn="ctr"/>
            <a:r>
              <a:rPr lang="es-ES_tradnl" sz="2000" b="1" dirty="0" smtClean="0">
                <a:solidFill>
                  <a:schemeClr val="bg1"/>
                </a:solidFill>
              </a:rPr>
              <a:t>PRIVADO</a:t>
            </a:r>
            <a:endParaRPr lang="es-ES_tradnl" sz="2000" b="1" dirty="0">
              <a:solidFill>
                <a:schemeClr val="bg1"/>
              </a:solidFill>
            </a:endParaRPr>
          </a:p>
        </p:txBody>
      </p:sp>
      <p:sp>
        <p:nvSpPr>
          <p:cNvPr id="34" name="TextBox 33"/>
          <p:cNvSpPr txBox="1"/>
          <p:nvPr/>
        </p:nvSpPr>
        <p:spPr>
          <a:xfrm>
            <a:off x="7384471" y="4266452"/>
            <a:ext cx="1769424" cy="400110"/>
          </a:xfrm>
          <a:prstGeom prst="rect">
            <a:avLst/>
          </a:prstGeom>
          <a:noFill/>
        </p:spPr>
        <p:txBody>
          <a:bodyPr wrap="square" rtlCol="0">
            <a:spAutoFit/>
          </a:bodyPr>
          <a:lstStyle/>
          <a:p>
            <a:pPr algn="ctr"/>
            <a:r>
              <a:rPr lang="es-ES_tradnl" sz="2000" b="1" dirty="0" smtClean="0">
                <a:solidFill>
                  <a:schemeClr val="bg1"/>
                </a:solidFill>
              </a:rPr>
              <a:t>SOCIEDAD</a:t>
            </a:r>
            <a:endParaRPr lang="es-ES_tradnl" sz="2000" b="1" dirty="0">
              <a:solidFill>
                <a:schemeClr val="bg1"/>
              </a:solidFill>
            </a:endParaRPr>
          </a:p>
        </p:txBody>
      </p:sp>
      <p:sp>
        <p:nvSpPr>
          <p:cNvPr id="35" name="TextBox 34"/>
          <p:cNvSpPr txBox="1"/>
          <p:nvPr/>
        </p:nvSpPr>
        <p:spPr>
          <a:xfrm>
            <a:off x="9549737" y="4109597"/>
            <a:ext cx="1769424" cy="707886"/>
          </a:xfrm>
          <a:prstGeom prst="rect">
            <a:avLst/>
          </a:prstGeom>
          <a:noFill/>
        </p:spPr>
        <p:txBody>
          <a:bodyPr wrap="square" rtlCol="0">
            <a:spAutoFit/>
          </a:bodyPr>
          <a:lstStyle/>
          <a:p>
            <a:pPr algn="ctr"/>
            <a:r>
              <a:rPr lang="es-ES_tradnl" sz="2000" b="1" dirty="0" smtClean="0">
                <a:solidFill>
                  <a:schemeClr val="bg1"/>
                </a:solidFill>
              </a:rPr>
              <a:t>TRABAJO ASOCIADO</a:t>
            </a:r>
            <a:endParaRPr lang="es-ES_tradnl" sz="2000" b="1" dirty="0">
              <a:solidFill>
                <a:schemeClr val="bg1"/>
              </a:solidFill>
            </a:endParaRP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179" y="5023261"/>
            <a:ext cx="1056903" cy="1056903"/>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66" y="5023261"/>
            <a:ext cx="1062698" cy="1062697"/>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654" y="5118265"/>
            <a:ext cx="860434" cy="860434"/>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6012" y="5023261"/>
            <a:ext cx="1046342" cy="1046342"/>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9196" y="5023261"/>
            <a:ext cx="1046342" cy="1046342"/>
          </a:xfrm>
          <a:prstGeom prst="rect">
            <a:avLst/>
          </a:prstGeom>
        </p:spPr>
      </p:pic>
    </p:spTree>
    <p:extLst>
      <p:ext uri="{BB962C8B-B14F-4D97-AF65-F5344CB8AC3E}">
        <p14:creationId xmlns:p14="http://schemas.microsoft.com/office/powerpoint/2010/main" val="171033615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1613118"/>
            <a:ext cx="11046374" cy="3631763"/>
          </a:xfrm>
          <a:prstGeom prst="rect">
            <a:avLst/>
          </a:prstGeom>
          <a:noFill/>
        </p:spPr>
        <p:txBody>
          <a:bodyPr wrap="square" rtlCol="0">
            <a:spAutoFit/>
          </a:bodyPr>
          <a:lstStyle/>
          <a:p>
            <a:pPr algn="ctr"/>
            <a:r>
              <a:rPr lang="es-ES_tradnl" sz="11500" b="1" dirty="0" smtClean="0">
                <a:solidFill>
                  <a:schemeClr val="bg1"/>
                </a:solidFill>
              </a:rPr>
              <a:t>Productos o Servicios</a:t>
            </a:r>
          </a:p>
        </p:txBody>
      </p:sp>
    </p:spTree>
    <p:extLst>
      <p:ext uri="{BB962C8B-B14F-4D97-AF65-F5344CB8AC3E}">
        <p14:creationId xmlns:p14="http://schemas.microsoft.com/office/powerpoint/2010/main" val="21543994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983" y="0"/>
            <a:ext cx="5727238" cy="6858000"/>
          </a:xfrm>
          <a:prstGeom prst="rect">
            <a:avLst/>
          </a:prstGeom>
        </p:spPr>
      </p:pic>
      <p:sp>
        <p:nvSpPr>
          <p:cNvPr id="5" name="TextBox 4"/>
          <p:cNvSpPr txBox="1"/>
          <p:nvPr/>
        </p:nvSpPr>
        <p:spPr>
          <a:xfrm>
            <a:off x="272720" y="259814"/>
            <a:ext cx="6931270" cy="2277547"/>
          </a:xfrm>
          <a:prstGeom prst="rect">
            <a:avLst/>
          </a:prstGeom>
          <a:solidFill>
            <a:srgbClr val="3671AB"/>
          </a:solidFill>
          <a:ln>
            <a:noFill/>
          </a:ln>
        </p:spPr>
        <p:txBody>
          <a:bodyPr wrap="square" rtlCol="0">
            <a:spAutoFit/>
          </a:bodyPr>
          <a:lstStyle/>
          <a:p>
            <a:pPr algn="ctr"/>
            <a:r>
              <a:rPr lang="es-ES_tradnl" sz="5400" b="1" dirty="0" smtClean="0">
                <a:solidFill>
                  <a:srgbClr val="454B51"/>
                </a:solidFill>
              </a:rPr>
              <a:t>Entrenamiento</a:t>
            </a:r>
          </a:p>
          <a:p>
            <a:pPr algn="ctr"/>
            <a:r>
              <a:rPr lang="es-DO" sz="8800" b="1" dirty="0" smtClean="0">
                <a:solidFill>
                  <a:schemeClr val="bg1"/>
                </a:solidFill>
              </a:rPr>
              <a:t>Personalizado</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214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ight Triangle 9"/>
          <p:cNvSpPr/>
          <p:nvPr/>
        </p:nvSpPr>
        <p:spPr>
          <a:xfrm rot="10800000">
            <a:off x="6330355" y="247938"/>
            <a:ext cx="880217" cy="880217"/>
          </a:xfrm>
          <a:prstGeom prst="rtTriangl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entrenar con nosotros:</a:t>
            </a:r>
            <a:endParaRPr lang="es-DO" sz="3000" b="1" dirty="0">
              <a:solidFill>
                <a:schemeClr val="bg1"/>
              </a:solidFill>
            </a:endParaRPr>
          </a:p>
          <a:p>
            <a:endParaRPr lang="es-ES_tradnl" sz="3000" b="1" dirty="0">
              <a:solidFill>
                <a:schemeClr val="bg1"/>
              </a:solidFill>
            </a:endParaRPr>
          </a:p>
        </p:txBody>
      </p:sp>
      <p:sp>
        <p:nvSpPr>
          <p:cNvPr id="12" name="Oval 11"/>
          <p:cNvSpPr/>
          <p:nvPr/>
        </p:nvSpPr>
        <p:spPr>
          <a:xfrm>
            <a:off x="568584" y="3937472"/>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Te motivamos y educamos para que logres tus metas.</a:t>
            </a:r>
            <a:endParaRPr lang="es-ES_tradnl" dirty="0">
              <a:solidFill>
                <a:schemeClr val="bg1"/>
              </a:solidFill>
            </a:endParaRPr>
          </a:p>
        </p:txBody>
      </p:sp>
      <p:sp>
        <p:nvSpPr>
          <p:cNvPr id="14" name="Oval 13"/>
          <p:cNvSpPr/>
          <p:nvPr/>
        </p:nvSpPr>
        <p:spPr>
          <a:xfrm>
            <a:off x="568584" y="4418826"/>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Nos ajustamos a tu horario.</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smtClean="0">
                <a:solidFill>
                  <a:schemeClr val="bg1"/>
                </a:solidFill>
              </a:rPr>
              <a:t>Evitamos que te lesiones entrenando.</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Evaluamos tu estado Físico y Psicológico.</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Entrenamientos basados en tu contextura física.</a:t>
            </a:r>
            <a:endParaRPr lang="es-ES_tradnl" dirty="0">
              <a:solidFill>
                <a:schemeClr val="bg1"/>
              </a:solidFill>
            </a:endParaRPr>
          </a:p>
        </p:txBody>
      </p:sp>
    </p:spTree>
    <p:extLst>
      <p:ext uri="{BB962C8B-B14F-4D97-AF65-F5344CB8AC3E}">
        <p14:creationId xmlns:p14="http://schemas.microsoft.com/office/powerpoint/2010/main" val="112036629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2720" y="259814"/>
            <a:ext cx="6931270" cy="2277547"/>
          </a:xfrm>
          <a:prstGeom prst="rect">
            <a:avLst/>
          </a:prstGeom>
          <a:solidFill>
            <a:srgbClr val="FF5160"/>
          </a:solidFill>
          <a:ln>
            <a:noFill/>
          </a:ln>
        </p:spPr>
        <p:txBody>
          <a:bodyPr wrap="square" rtlCol="0">
            <a:spAutoFit/>
          </a:bodyPr>
          <a:lstStyle/>
          <a:p>
            <a:pPr algn="ctr"/>
            <a:r>
              <a:rPr lang="es-ES_tradnl" sz="5400" b="1" dirty="0" smtClean="0">
                <a:solidFill>
                  <a:srgbClr val="454B51"/>
                </a:solidFill>
              </a:rPr>
              <a:t>Entrenamiento</a:t>
            </a:r>
          </a:p>
          <a:p>
            <a:pPr algn="ctr"/>
            <a:r>
              <a:rPr lang="es-DO" sz="8800" b="1" dirty="0" smtClean="0">
                <a:solidFill>
                  <a:schemeClr val="bg1"/>
                </a:solidFill>
              </a:rPr>
              <a:t>Personalizado</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AA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140256"/>
            <a:ext cx="4665504" cy="6998256"/>
          </a:xfrm>
          <a:prstGeom prst="rect">
            <a:avLst/>
          </a:prstGeom>
        </p:spPr>
      </p:pic>
      <p:sp>
        <p:nvSpPr>
          <p:cNvPr id="12" name="Right Triangle 11"/>
          <p:cNvSpPr/>
          <p:nvPr/>
        </p:nvSpPr>
        <p:spPr>
          <a:xfrm rot="10800000">
            <a:off x="6330355" y="247938"/>
            <a:ext cx="880217" cy="880217"/>
          </a:xfrm>
          <a:prstGeom prst="rtTriangl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entrenar con nosotros:</a:t>
            </a:r>
            <a:endParaRPr lang="es-DO" sz="3000" b="1" dirty="0">
              <a:solidFill>
                <a:schemeClr val="bg1"/>
              </a:solidFill>
            </a:endParaRPr>
          </a:p>
          <a:p>
            <a:endParaRPr lang="es-ES_tradnl" sz="3000" b="1" dirty="0">
              <a:solidFill>
                <a:schemeClr val="bg1"/>
              </a:solidFill>
            </a:endParaRPr>
          </a:p>
        </p:txBody>
      </p:sp>
      <p:sp>
        <p:nvSpPr>
          <p:cNvPr id="14" name="Oval 13"/>
          <p:cNvSpPr/>
          <p:nvPr/>
        </p:nvSpPr>
        <p:spPr>
          <a:xfrm>
            <a:off x="568584" y="393747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Entrenamientos con resultados garantizados y probados.</a:t>
            </a:r>
            <a:endParaRPr lang="es-ES_tradnl" dirty="0">
              <a:solidFill>
                <a:schemeClr val="bg1"/>
              </a:solidFill>
            </a:endParaRPr>
          </a:p>
        </p:txBody>
      </p:sp>
      <p:sp>
        <p:nvSpPr>
          <p:cNvPr id="16" name="Oval 15"/>
          <p:cNvSpPr/>
          <p:nvPr/>
        </p:nvSpPr>
        <p:spPr>
          <a:xfrm>
            <a:off x="568584" y="4418826"/>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TextBox 16"/>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Te ayudamos a que te recuperes de tus lesiones.</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smtClean="0">
                <a:solidFill>
                  <a:schemeClr val="bg1"/>
                </a:solidFill>
              </a:rPr>
              <a:t>Te hacemos sentir bien físicamente y emocionalmente.</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Estamos avalados por ACSM Certified Personal Trainer.</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Utilizamos las ultimas tendencias de entrenamiento.</a:t>
            </a:r>
            <a:endParaRPr lang="es-ES_tradnl" dirty="0">
              <a:solidFill>
                <a:schemeClr val="bg1"/>
              </a:solidFill>
            </a:endParaRPr>
          </a:p>
        </p:txBody>
      </p:sp>
    </p:spTree>
    <p:extLst>
      <p:ext uri="{BB962C8B-B14F-4D97-AF65-F5344CB8AC3E}">
        <p14:creationId xmlns:p14="http://schemas.microsoft.com/office/powerpoint/2010/main" val="155741628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2720" y="259814"/>
            <a:ext cx="6931270" cy="2277547"/>
          </a:xfrm>
          <a:prstGeom prst="rect">
            <a:avLst/>
          </a:prstGeom>
          <a:solidFill>
            <a:srgbClr val="454B51"/>
          </a:solidFill>
          <a:ln>
            <a:noFill/>
          </a:ln>
        </p:spPr>
        <p:txBody>
          <a:bodyPr wrap="square" rtlCol="0">
            <a:spAutoFit/>
          </a:bodyPr>
          <a:lstStyle/>
          <a:p>
            <a:pPr algn="ctr"/>
            <a:r>
              <a:rPr lang="es-DO" sz="5400" b="1" dirty="0" smtClean="0">
                <a:solidFill>
                  <a:srgbClr val="3671AB"/>
                </a:solidFill>
              </a:rPr>
              <a:t>Gastronomía</a:t>
            </a:r>
            <a:endParaRPr lang="es-ES_tradnl" sz="5400" b="1" dirty="0" smtClean="0">
              <a:solidFill>
                <a:srgbClr val="3671AB"/>
              </a:solidFill>
            </a:endParaRPr>
          </a:p>
          <a:p>
            <a:pPr algn="ctr"/>
            <a:r>
              <a:rPr lang="es-DO" sz="8800" b="1" dirty="0" smtClean="0">
                <a:solidFill>
                  <a:schemeClr val="bg1"/>
                </a:solidFill>
              </a:rPr>
              <a:t>Personalizada</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343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comer nuestra comida:</a:t>
            </a:r>
            <a:endParaRPr lang="es-DO" sz="3000" b="1" dirty="0">
              <a:solidFill>
                <a:schemeClr val="bg1"/>
              </a:solidFill>
            </a:endParaRPr>
          </a:p>
          <a:p>
            <a:endParaRPr lang="es-ES_tradnl" sz="3000" b="1" dirty="0">
              <a:solidFill>
                <a:schemeClr val="bg1"/>
              </a:solidFill>
            </a:endParaRPr>
          </a:p>
        </p:txBody>
      </p:sp>
      <p:sp>
        <p:nvSpPr>
          <p:cNvPr id="14" name="Oval 13"/>
          <p:cNvSpPr/>
          <p:nvPr/>
        </p:nvSpPr>
        <p:spPr>
          <a:xfrm>
            <a:off x="568584" y="393747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Te ayudamos a que mantengas una vida saludable.</a:t>
            </a:r>
            <a:endParaRPr lang="es-ES_tradnl" dirty="0">
              <a:solidFill>
                <a:schemeClr val="bg1"/>
              </a:solidFill>
            </a:endParaRPr>
          </a:p>
        </p:txBody>
      </p:sp>
      <p:sp>
        <p:nvSpPr>
          <p:cNvPr id="16" name="Oval 15"/>
          <p:cNvSpPr/>
          <p:nvPr/>
        </p:nvSpPr>
        <p:spPr>
          <a:xfrm>
            <a:off x="568584" y="4418826"/>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TextBox 16"/>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Logras tus metas más rápido si entrenas con nosotros.</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a:solidFill>
                  <a:schemeClr val="bg1"/>
                </a:solidFill>
              </a:rPr>
              <a:t>P</a:t>
            </a:r>
            <a:r>
              <a:rPr lang="es-DO" dirty="0" smtClean="0">
                <a:solidFill>
                  <a:schemeClr val="bg1"/>
                </a:solidFill>
              </a:rPr>
              <a:t>latos preparados por estudiantes de A &amp; B.</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Alimentos frescos y altos en proteína animal.</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La llevamos a tu ubicación.</a:t>
            </a:r>
            <a:endParaRPr lang="es-ES_tradnl" dirty="0">
              <a:solidFill>
                <a:schemeClr val="bg1"/>
              </a:solidFill>
            </a:endParaRPr>
          </a:p>
        </p:txBody>
      </p:sp>
      <p:sp>
        <p:nvSpPr>
          <p:cNvPr id="24" name="Right Triangle 23"/>
          <p:cNvSpPr/>
          <p:nvPr/>
        </p:nvSpPr>
        <p:spPr>
          <a:xfrm rot="10800000">
            <a:off x="6330355" y="247938"/>
            <a:ext cx="880217" cy="880217"/>
          </a:xfrm>
          <a:prstGeom prst="rtTriangl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0355" y="2917171"/>
            <a:ext cx="5864936" cy="3282976"/>
          </a:xfrm>
          <a:prstGeom prst="rect">
            <a:avLst/>
          </a:prstGeom>
        </p:spPr>
      </p:pic>
    </p:spTree>
    <p:extLst>
      <p:ext uri="{BB962C8B-B14F-4D97-AF65-F5344CB8AC3E}">
        <p14:creationId xmlns:p14="http://schemas.microsoft.com/office/powerpoint/2010/main" val="14176648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2720" y="259814"/>
            <a:ext cx="6931270" cy="2277547"/>
          </a:xfrm>
          <a:prstGeom prst="rect">
            <a:avLst/>
          </a:prstGeom>
          <a:solidFill>
            <a:srgbClr val="454B51"/>
          </a:solidFill>
          <a:ln>
            <a:noFill/>
          </a:ln>
        </p:spPr>
        <p:txBody>
          <a:bodyPr wrap="square" rtlCol="0">
            <a:spAutoFit/>
          </a:bodyPr>
          <a:lstStyle/>
          <a:p>
            <a:pPr algn="ctr"/>
            <a:r>
              <a:rPr lang="es-DO" sz="5400" b="1" dirty="0" smtClean="0">
                <a:solidFill>
                  <a:srgbClr val="3671AB"/>
                </a:solidFill>
              </a:rPr>
              <a:t>Nutrición</a:t>
            </a:r>
            <a:endParaRPr lang="es-ES_tradnl" sz="5400" b="1" dirty="0" smtClean="0">
              <a:solidFill>
                <a:srgbClr val="3671AB"/>
              </a:solidFill>
            </a:endParaRPr>
          </a:p>
          <a:p>
            <a:pPr algn="ctr"/>
            <a:r>
              <a:rPr lang="es-DO" sz="8800" b="1" dirty="0" smtClean="0">
                <a:solidFill>
                  <a:schemeClr val="bg1"/>
                </a:solidFill>
              </a:rPr>
              <a:t>Personalizada</a:t>
            </a:r>
            <a:endParaRPr lang="es-ES_tradnl" sz="8800" b="1" dirty="0" smtClean="0">
              <a:solidFill>
                <a:schemeClr val="bg1"/>
              </a:solidFill>
            </a:endParaRPr>
          </a:p>
        </p:txBody>
      </p:sp>
      <p:sp>
        <p:nvSpPr>
          <p:cNvPr id="4" name="Right Triangle 3"/>
          <p:cNvSpPr/>
          <p:nvPr/>
        </p:nvSpPr>
        <p:spPr>
          <a:xfrm>
            <a:off x="6330355" y="247939"/>
            <a:ext cx="880217" cy="880217"/>
          </a:xfrm>
          <a:prstGeom prst="rtTriangle">
            <a:avLst/>
          </a:prstGeom>
          <a:solidFill>
            <a:srgbClr val="343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TextBox 12"/>
          <p:cNvSpPr txBox="1"/>
          <p:nvPr/>
        </p:nvSpPr>
        <p:spPr>
          <a:xfrm>
            <a:off x="272720" y="3198808"/>
            <a:ext cx="6555592" cy="1015663"/>
          </a:xfrm>
          <a:prstGeom prst="rect">
            <a:avLst/>
          </a:prstGeom>
          <a:noFill/>
        </p:spPr>
        <p:txBody>
          <a:bodyPr wrap="square" rtlCol="0">
            <a:spAutoFit/>
          </a:bodyPr>
          <a:lstStyle/>
          <a:p>
            <a:r>
              <a:rPr lang="es-DO" sz="3000" b="1" dirty="0" smtClean="0">
                <a:solidFill>
                  <a:schemeClr val="bg1"/>
                </a:solidFill>
              </a:rPr>
              <a:t>5 Razones para tomar suplementos:</a:t>
            </a:r>
            <a:endParaRPr lang="es-DO" sz="3000" b="1" dirty="0">
              <a:solidFill>
                <a:schemeClr val="bg1"/>
              </a:solidFill>
            </a:endParaRPr>
          </a:p>
          <a:p>
            <a:endParaRPr lang="es-ES_tradnl" sz="3000" b="1" dirty="0">
              <a:solidFill>
                <a:schemeClr val="bg1"/>
              </a:solidFill>
            </a:endParaRPr>
          </a:p>
        </p:txBody>
      </p:sp>
      <p:sp>
        <p:nvSpPr>
          <p:cNvPr id="14" name="Oval 13"/>
          <p:cNvSpPr/>
          <p:nvPr/>
        </p:nvSpPr>
        <p:spPr>
          <a:xfrm>
            <a:off x="568584" y="3937472"/>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870047" y="3845139"/>
            <a:ext cx="5535339" cy="369332"/>
          </a:xfrm>
          <a:prstGeom prst="rect">
            <a:avLst/>
          </a:prstGeom>
          <a:noFill/>
        </p:spPr>
        <p:txBody>
          <a:bodyPr wrap="square" rtlCol="0">
            <a:spAutoFit/>
          </a:bodyPr>
          <a:lstStyle/>
          <a:p>
            <a:r>
              <a:rPr lang="es-DO" dirty="0" smtClean="0">
                <a:solidFill>
                  <a:schemeClr val="bg1"/>
                </a:solidFill>
              </a:rPr>
              <a:t>Acelera tu metabolismo.</a:t>
            </a:r>
            <a:endParaRPr lang="es-ES_tradnl" dirty="0">
              <a:solidFill>
                <a:schemeClr val="bg1"/>
              </a:solidFill>
            </a:endParaRPr>
          </a:p>
        </p:txBody>
      </p:sp>
      <p:sp>
        <p:nvSpPr>
          <p:cNvPr id="16" name="Oval 15"/>
          <p:cNvSpPr/>
          <p:nvPr/>
        </p:nvSpPr>
        <p:spPr>
          <a:xfrm>
            <a:off x="568584" y="4418826"/>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TextBox 16"/>
          <p:cNvSpPr txBox="1"/>
          <p:nvPr/>
        </p:nvSpPr>
        <p:spPr>
          <a:xfrm>
            <a:off x="870047" y="4326493"/>
            <a:ext cx="5535339" cy="369332"/>
          </a:xfrm>
          <a:prstGeom prst="rect">
            <a:avLst/>
          </a:prstGeom>
          <a:noFill/>
        </p:spPr>
        <p:txBody>
          <a:bodyPr wrap="square" rtlCol="0">
            <a:spAutoFit/>
          </a:bodyPr>
          <a:lstStyle/>
          <a:p>
            <a:r>
              <a:rPr lang="es-DO" dirty="0" smtClean="0">
                <a:solidFill>
                  <a:schemeClr val="bg1"/>
                </a:solidFill>
              </a:rPr>
              <a:t>Previene enfermedades.</a:t>
            </a:r>
            <a:endParaRPr lang="es-ES_tradnl" dirty="0">
              <a:solidFill>
                <a:schemeClr val="bg1"/>
              </a:solidFill>
            </a:endParaRPr>
          </a:p>
        </p:txBody>
      </p:sp>
      <p:sp>
        <p:nvSpPr>
          <p:cNvPr id="18" name="Oval 17"/>
          <p:cNvSpPr/>
          <p:nvPr/>
        </p:nvSpPr>
        <p:spPr>
          <a:xfrm>
            <a:off x="568584" y="4873251"/>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TextBox 18"/>
          <p:cNvSpPr txBox="1"/>
          <p:nvPr/>
        </p:nvSpPr>
        <p:spPr>
          <a:xfrm>
            <a:off x="870047" y="4780918"/>
            <a:ext cx="5535339" cy="369332"/>
          </a:xfrm>
          <a:prstGeom prst="rect">
            <a:avLst/>
          </a:prstGeom>
          <a:noFill/>
        </p:spPr>
        <p:txBody>
          <a:bodyPr wrap="square" rtlCol="0">
            <a:spAutoFit/>
          </a:bodyPr>
          <a:lstStyle/>
          <a:p>
            <a:r>
              <a:rPr lang="es-DO" dirty="0" smtClean="0">
                <a:solidFill>
                  <a:schemeClr val="bg1"/>
                </a:solidFill>
              </a:rPr>
              <a:t>Preserva masa muscular.</a:t>
            </a:r>
            <a:endParaRPr lang="es-ES_tradnl" dirty="0">
              <a:solidFill>
                <a:schemeClr val="bg1"/>
              </a:solidFill>
            </a:endParaRPr>
          </a:p>
        </p:txBody>
      </p:sp>
      <p:sp>
        <p:nvSpPr>
          <p:cNvPr id="20" name="Oval 19"/>
          <p:cNvSpPr/>
          <p:nvPr/>
        </p:nvSpPr>
        <p:spPr>
          <a:xfrm>
            <a:off x="568584" y="5347788"/>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870047" y="5255455"/>
            <a:ext cx="5535339" cy="369332"/>
          </a:xfrm>
          <a:prstGeom prst="rect">
            <a:avLst/>
          </a:prstGeom>
          <a:noFill/>
        </p:spPr>
        <p:txBody>
          <a:bodyPr wrap="square" rtlCol="0">
            <a:spAutoFit/>
          </a:bodyPr>
          <a:lstStyle/>
          <a:p>
            <a:r>
              <a:rPr lang="es-DO" dirty="0" smtClean="0">
                <a:solidFill>
                  <a:schemeClr val="bg1"/>
                </a:solidFill>
              </a:rPr>
              <a:t>Incrementa tu fuerza.</a:t>
            </a:r>
            <a:endParaRPr lang="es-ES_tradnl" dirty="0">
              <a:solidFill>
                <a:schemeClr val="bg1"/>
              </a:solidFill>
            </a:endParaRPr>
          </a:p>
        </p:txBody>
      </p:sp>
      <p:sp>
        <p:nvSpPr>
          <p:cNvPr id="22" name="Oval 21"/>
          <p:cNvSpPr/>
          <p:nvPr/>
        </p:nvSpPr>
        <p:spPr>
          <a:xfrm>
            <a:off x="568584" y="5871134"/>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TextBox 22"/>
          <p:cNvSpPr txBox="1"/>
          <p:nvPr/>
        </p:nvSpPr>
        <p:spPr>
          <a:xfrm>
            <a:off x="870047" y="5778801"/>
            <a:ext cx="5535339" cy="369332"/>
          </a:xfrm>
          <a:prstGeom prst="rect">
            <a:avLst/>
          </a:prstGeom>
          <a:noFill/>
        </p:spPr>
        <p:txBody>
          <a:bodyPr wrap="square" rtlCol="0">
            <a:spAutoFit/>
          </a:bodyPr>
          <a:lstStyle/>
          <a:p>
            <a:r>
              <a:rPr lang="es-DO" dirty="0" smtClean="0">
                <a:solidFill>
                  <a:schemeClr val="bg1"/>
                </a:solidFill>
              </a:rPr>
              <a:t>Aumenta tu energía.</a:t>
            </a:r>
            <a:endParaRPr lang="es-ES_tradnl" dirty="0">
              <a:solidFill>
                <a:schemeClr val="bg1"/>
              </a:solidFill>
            </a:endParaRPr>
          </a:p>
        </p:txBody>
      </p:sp>
      <p:sp>
        <p:nvSpPr>
          <p:cNvPr id="25" name="Right Triangle 24"/>
          <p:cNvSpPr/>
          <p:nvPr/>
        </p:nvSpPr>
        <p:spPr>
          <a:xfrm rot="10800000">
            <a:off x="6330355" y="247938"/>
            <a:ext cx="880217" cy="880217"/>
          </a:xfrm>
          <a:prstGeom prst="rtTriangl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088" y="234366"/>
            <a:ext cx="5293613" cy="6623633"/>
          </a:xfrm>
          <a:prstGeom prst="rect">
            <a:avLst/>
          </a:prstGeom>
        </p:spPr>
      </p:pic>
    </p:spTree>
    <p:extLst>
      <p:ext uri="{BB962C8B-B14F-4D97-AF65-F5344CB8AC3E}">
        <p14:creationId xmlns:p14="http://schemas.microsoft.com/office/powerpoint/2010/main" val="24462946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572812" y="1289953"/>
            <a:ext cx="11046374" cy="4278094"/>
          </a:xfrm>
          <a:prstGeom prst="rect">
            <a:avLst/>
          </a:prstGeom>
          <a:noFill/>
        </p:spPr>
        <p:txBody>
          <a:bodyPr wrap="square" rtlCol="0">
            <a:spAutoFit/>
          </a:bodyPr>
          <a:lstStyle/>
          <a:p>
            <a:pPr algn="ctr"/>
            <a:r>
              <a:rPr lang="es-ES_tradnl" sz="4000" b="1" u="sng" dirty="0" smtClean="0">
                <a:solidFill>
                  <a:schemeClr val="bg1"/>
                </a:solidFill>
              </a:rPr>
              <a:t>Reseña Histórica</a:t>
            </a:r>
          </a:p>
          <a:p>
            <a:pPr algn="ctr"/>
            <a:endParaRPr lang="es-ES_tradnl" sz="4000" b="1" u="sng" dirty="0">
              <a:solidFill>
                <a:schemeClr val="bg1"/>
              </a:solidFill>
            </a:endParaRPr>
          </a:p>
          <a:p>
            <a:pPr lvl="0" algn="just"/>
            <a:r>
              <a:rPr lang="es-ES_tradnl" sz="3200" b="1" dirty="0">
                <a:solidFill>
                  <a:schemeClr val="bg1"/>
                </a:solidFill>
              </a:rPr>
              <a:t>Ex-Gorditos vGym </a:t>
            </a:r>
            <a:r>
              <a:rPr lang="es-ES_tradnl" sz="3200" dirty="0">
                <a:solidFill>
                  <a:schemeClr val="bg1"/>
                </a:solidFill>
              </a:rPr>
              <a:t>surge por la idea de varios compañeros de la Maestría de Comercio Electrónico </a:t>
            </a:r>
            <a:r>
              <a:rPr lang="es-ES_tradnl" sz="3200" dirty="0" smtClean="0">
                <a:solidFill>
                  <a:schemeClr val="bg1"/>
                </a:solidFill>
              </a:rPr>
              <a:t>de </a:t>
            </a:r>
            <a:r>
              <a:rPr lang="es-ES_tradnl" sz="3200" dirty="0">
                <a:solidFill>
                  <a:schemeClr val="bg1"/>
                </a:solidFill>
              </a:rPr>
              <a:t>UNAPEC, estos tenían la inquietud de cómo integrar los ejercicios y la comida en el entorno virtual, con el fin de facilitarles la vida a las personas, si las mismas no tenían el tiempo o no </a:t>
            </a:r>
            <a:r>
              <a:rPr lang="es-ES_tradnl" sz="3200" dirty="0" smtClean="0">
                <a:solidFill>
                  <a:schemeClr val="bg1"/>
                </a:solidFill>
              </a:rPr>
              <a:t>deseaban preparar </a:t>
            </a:r>
            <a:r>
              <a:rPr lang="es-ES_tradnl" sz="3200" dirty="0">
                <a:solidFill>
                  <a:schemeClr val="bg1"/>
                </a:solidFill>
              </a:rPr>
              <a:t>su propia comida.</a:t>
            </a:r>
            <a:endParaRPr lang="es-ES_tradnl" sz="3200" b="1" u="sng" dirty="0" smtClean="0">
              <a:solidFill>
                <a:schemeClr val="bg1"/>
              </a:solidFill>
            </a:endParaRPr>
          </a:p>
        </p:txBody>
      </p:sp>
    </p:spTree>
    <p:extLst>
      <p:ext uri="{BB962C8B-B14F-4D97-AF65-F5344CB8AC3E}">
        <p14:creationId xmlns:p14="http://schemas.microsoft.com/office/powerpoint/2010/main" val="244453250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861919" y="526892"/>
            <a:ext cx="3953005"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Recursos/Amenazas/Vulnerabilidades </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287648625"/>
              </p:ext>
            </p:extLst>
          </p:nvPr>
        </p:nvGraphicFramePr>
        <p:xfrm>
          <a:off x="1558345" y="1262129"/>
          <a:ext cx="7349435" cy="4594254"/>
        </p:xfrm>
        <a:graphic>
          <a:graphicData uri="http://schemas.openxmlformats.org/drawingml/2006/table">
            <a:tbl>
              <a:tblPr firstRow="1" firstCol="1" bandRow="1">
                <a:tableStyleId>{5C22544A-7EE6-4342-B048-85BDC9FD1C3A}</a:tableStyleId>
              </a:tblPr>
              <a:tblGrid>
                <a:gridCol w="1975119"/>
                <a:gridCol w="2780105"/>
                <a:gridCol w="2594211"/>
              </a:tblGrid>
              <a:tr h="241168">
                <a:tc>
                  <a:txBody>
                    <a:bodyPr/>
                    <a:lstStyle/>
                    <a:p>
                      <a:pPr algn="just" fontAlgn="base">
                        <a:lnSpc>
                          <a:spcPct val="115000"/>
                        </a:lnSpc>
                        <a:spcAft>
                          <a:spcPts val="1000"/>
                        </a:spcAft>
                      </a:pPr>
                      <a:r>
                        <a:rPr lang="es-DO" sz="1200" dirty="0">
                          <a:effectLst/>
                        </a:rPr>
                        <a:t>Activos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Vulnerabilidades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Amenazas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62902">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a:t>
                      </a:r>
                      <a:r>
                        <a:rPr lang="es-DO" sz="1200" dirty="0" smtClean="0">
                          <a:effectLst/>
                        </a:rPr>
                        <a:t>Carencia de </a:t>
                      </a:r>
                      <a:r>
                        <a:rPr lang="es-DO" sz="1200" baseline="0" dirty="0" smtClean="0">
                          <a:effectLst/>
                        </a:rPr>
                        <a:t>procedimientos claros del manejo de la información</a:t>
                      </a:r>
                      <a:endParaRPr lang="es-ES" sz="1200" kern="1200" dirty="0">
                        <a:solidFill>
                          <a:schemeClr val="dk1"/>
                        </a:solidFill>
                        <a:effectLst/>
                        <a:latin typeface="+mn-lt"/>
                        <a:ea typeface="+mn-ea"/>
                        <a:cs typeface="+mn-cs"/>
                      </a:endParaRPr>
                    </a:p>
                  </a:txBody>
                  <a:tcPr marL="68580" marR="68580" marT="0" marB="0" anchor="ctr"/>
                </a:tc>
                <a:tc>
                  <a:txBody>
                    <a:bodyPr/>
                    <a:lstStyle/>
                    <a:p>
                      <a:pPr marL="171450" indent="-171450" algn="just" fontAlgn="base">
                        <a:lnSpc>
                          <a:spcPct val="115000"/>
                        </a:lnSpc>
                        <a:spcAft>
                          <a:spcPts val="1000"/>
                        </a:spcAft>
                        <a:buFontTx/>
                        <a:buChar char="-"/>
                      </a:pPr>
                      <a:r>
                        <a:rPr lang="es-DO" sz="1200" dirty="0" smtClean="0">
                          <a:effectLst/>
                        </a:rPr>
                        <a:t>Autenticación </a:t>
                      </a:r>
                      <a:r>
                        <a:rPr lang="es-DO" sz="1200" dirty="0">
                          <a:effectLst/>
                        </a:rPr>
                        <a:t>no Autorizada</a:t>
                      </a:r>
                      <a:r>
                        <a:rPr lang="es-DO" sz="1200" dirty="0" smtClean="0">
                          <a:effectLst/>
                        </a:rPr>
                        <a:t>.</a:t>
                      </a:r>
                    </a:p>
                    <a:p>
                      <a:pPr marL="171450" indent="-171450" algn="just" fontAlgn="base">
                        <a:lnSpc>
                          <a:spcPct val="115000"/>
                        </a:lnSpc>
                        <a:spcAft>
                          <a:spcPts val="1000"/>
                        </a:spcAft>
                        <a:buFontTx/>
                        <a:buChar char="-"/>
                      </a:pPr>
                      <a:r>
                        <a:rPr lang="es-DO" sz="1200" dirty="0" smtClean="0">
                          <a:effectLst/>
                          <a:latin typeface="Calibri" panose="020F0502020204030204" pitchFamily="34" charset="0"/>
                          <a:ea typeface="Calibri" panose="020F0502020204030204" pitchFamily="34" charset="0"/>
                          <a:cs typeface="Times New Roman" panose="02020603050405020304" pitchFamily="18" charset="0"/>
                        </a:rPr>
                        <a:t>Uso</a:t>
                      </a:r>
                      <a:r>
                        <a:rPr lang="es-DO" sz="1200" baseline="0" dirty="0" smtClean="0">
                          <a:effectLst/>
                          <a:latin typeface="Calibri" panose="020F0502020204030204" pitchFamily="34" charset="0"/>
                          <a:ea typeface="Calibri" panose="020F0502020204030204" pitchFamily="34" charset="0"/>
                          <a:cs typeface="Times New Roman" panose="02020603050405020304" pitchFamily="18" charset="0"/>
                        </a:rPr>
                        <a:t> de información personal de los clientes para fines no éticos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473768">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endParaRPr lang="es-DO" sz="1200" dirty="0" smtClean="0">
                        <a:effectLst/>
                      </a:endParaRPr>
                    </a:p>
                    <a:p>
                      <a:pPr algn="just" fontAlgn="base">
                        <a:lnSpc>
                          <a:spcPct val="115000"/>
                        </a:lnSpc>
                        <a:spcAft>
                          <a:spcPts val="1000"/>
                        </a:spcAft>
                      </a:pPr>
                      <a:r>
                        <a:rPr lang="es-DO" sz="1200" dirty="0" smtClean="0">
                          <a:effectLst/>
                        </a:rPr>
                        <a:t>- </a:t>
                      </a:r>
                      <a:r>
                        <a:rPr lang="es-DO" sz="1200" dirty="0">
                          <a:effectLst/>
                        </a:rPr>
                        <a:t>Ejecución de Código Remoto.</a:t>
                      </a:r>
                      <a:endParaRPr lang="es-ES" sz="1100" dirty="0">
                        <a:effectLst/>
                      </a:endParaRPr>
                    </a:p>
                    <a:p>
                      <a:pPr algn="just" fontAlgn="base">
                        <a:lnSpc>
                          <a:spcPct val="115000"/>
                        </a:lnSpc>
                        <a:spcAft>
                          <a:spcPts val="1000"/>
                        </a:spcAft>
                      </a:pPr>
                      <a:r>
                        <a:rPr lang="es-DO" sz="1200" dirty="0">
                          <a:effectLst/>
                        </a:rPr>
                        <a:t>- SQL </a:t>
                      </a:r>
                      <a:r>
                        <a:rPr lang="es-DO" sz="1200" dirty="0" err="1">
                          <a:effectLst/>
                        </a:rPr>
                        <a:t>Injection</a:t>
                      </a:r>
                      <a:r>
                        <a:rPr lang="es-DO" sz="1200" dirty="0">
                          <a:effectLst/>
                        </a:rPr>
                        <a:t>.</a:t>
                      </a:r>
                      <a:endParaRPr lang="es-ES" sz="1100" dirty="0">
                        <a:effectLst/>
                      </a:endParaRPr>
                    </a:p>
                    <a:p>
                      <a:pPr algn="just" fontAlgn="base">
                        <a:lnSpc>
                          <a:spcPct val="115000"/>
                        </a:lnSpc>
                        <a:spcAft>
                          <a:spcPts val="1000"/>
                        </a:spcAft>
                      </a:pPr>
                      <a:r>
                        <a:rPr lang="es-DO" sz="1200" dirty="0">
                          <a:effectLst/>
                        </a:rPr>
                        <a:t>- Formato de </a:t>
                      </a:r>
                      <a:r>
                        <a:rPr lang="es-DO" sz="1200" dirty="0" err="1">
                          <a:effectLst/>
                        </a:rPr>
                        <a:t>String</a:t>
                      </a:r>
                      <a:r>
                        <a:rPr lang="es-DO" sz="1200" dirty="0">
                          <a:effectLst/>
                        </a:rPr>
                        <a:t> malicioso.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a:effectLst/>
                        </a:rPr>
                        <a:t>- </a:t>
                      </a:r>
                      <a:r>
                        <a:rPr lang="es-DO" sz="1200" dirty="0" err="1">
                          <a:effectLst/>
                        </a:rPr>
                        <a:t>Requests</a:t>
                      </a:r>
                      <a:r>
                        <a:rPr lang="es-DO" sz="1200" dirty="0">
                          <a:effectLst/>
                        </a:rPr>
                        <a:t> redirigidos.</a:t>
                      </a:r>
                      <a:endParaRPr lang="es-ES" sz="1100" dirty="0">
                        <a:effectLst/>
                      </a:endParaRPr>
                    </a:p>
                    <a:p>
                      <a:pPr algn="just" fontAlgn="base">
                        <a:lnSpc>
                          <a:spcPct val="115000"/>
                        </a:lnSpc>
                        <a:spcAft>
                          <a:spcPts val="1000"/>
                        </a:spcAft>
                      </a:pPr>
                      <a:r>
                        <a:rPr lang="es-DO" sz="1200" dirty="0">
                          <a:effectLst/>
                        </a:rPr>
                        <a:t>- Scripts maliciosos.</a:t>
                      </a:r>
                      <a:endParaRPr lang="es-ES" sz="1100" dirty="0">
                        <a:effectLst/>
                      </a:endParaRPr>
                    </a:p>
                    <a:p>
                      <a:pPr algn="just" fontAlgn="base">
                        <a:lnSpc>
                          <a:spcPct val="115000"/>
                        </a:lnSpc>
                        <a:spcAft>
                          <a:spcPts val="1000"/>
                        </a:spcAft>
                      </a:pPr>
                      <a:r>
                        <a:rPr lang="es-DO" sz="1200" dirty="0">
                          <a:effectLst/>
                        </a:rPr>
                        <a:t>- Redirecciones no validas.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97341">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a:t>
                      </a:r>
                      <a:r>
                        <a:rPr lang="es-DO" sz="1200" dirty="0" smtClean="0">
                          <a:effectLst/>
                        </a:rPr>
                        <a:t>Acceso directo a información sensitiva</a:t>
                      </a:r>
                      <a:r>
                        <a:rPr lang="es-DO" sz="1200" baseline="0" dirty="0" smtClean="0">
                          <a:effectLst/>
                        </a:rPr>
                        <a:t> de cada cliente</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a:effectLst/>
                        </a:rPr>
                        <a:t>- Difusión de datos </a:t>
                      </a:r>
                      <a:r>
                        <a:rPr lang="es-DO" sz="1200" dirty="0" smtClean="0">
                          <a:effectLst/>
                        </a:rPr>
                        <a:t>sensibles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319075">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 Plataforma principal virtual abierta</a:t>
                      </a:r>
                      <a:r>
                        <a:rPr lang="es-DO" sz="1200" baseline="0" dirty="0" smtClean="0">
                          <a:effectLst/>
                        </a:rPr>
                        <a:t> al publico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a:effectLst/>
                        </a:rPr>
                        <a:t>- </a:t>
                      </a:r>
                      <a:r>
                        <a:rPr lang="es-DO" sz="1200" dirty="0" err="1">
                          <a:effectLst/>
                        </a:rPr>
                        <a:t>DoS</a:t>
                      </a:r>
                      <a:r>
                        <a:rPr lang="es-DO" sz="1200" dirty="0">
                          <a:effectLst/>
                        </a:rPr>
                        <a:t>.</a:t>
                      </a:r>
                      <a:endParaRPr lang="es-ES" sz="1100" dirty="0">
                        <a:effectLst/>
                      </a:endParaRPr>
                    </a:p>
                    <a:p>
                      <a:pPr algn="just" fontAlgn="base">
                        <a:lnSpc>
                          <a:spcPct val="115000"/>
                        </a:lnSpc>
                        <a:spcAft>
                          <a:spcPts val="1000"/>
                        </a:spcAft>
                      </a:pPr>
                      <a:r>
                        <a:rPr lang="es-DO" sz="1200" dirty="0">
                          <a:effectLst/>
                        </a:rPr>
                        <a:t>- </a:t>
                      </a:r>
                      <a:r>
                        <a:rPr lang="es-DO" sz="1200" dirty="0" err="1">
                          <a:effectLst/>
                        </a:rPr>
                        <a:t>DDoS</a:t>
                      </a:r>
                      <a:r>
                        <a:rPr lang="es-DO" sz="1200" dirty="0">
                          <a:effectLst/>
                        </a:rPr>
                        <a:t>.</a:t>
                      </a:r>
                      <a:endParaRPr lang="es-ES" sz="1100" dirty="0">
                        <a:effectLst/>
                      </a:endParaRPr>
                    </a:p>
                    <a:p>
                      <a:pPr algn="just" fontAlgn="base">
                        <a:lnSpc>
                          <a:spcPct val="115000"/>
                        </a:lnSpc>
                        <a:spcAft>
                          <a:spcPts val="1000"/>
                        </a:spcAft>
                      </a:pPr>
                      <a:r>
                        <a:rPr lang="es-DO" sz="1200" dirty="0">
                          <a:effectLst/>
                        </a:rPr>
                        <a:t>- Actualización que no sea compatible con la aplicación.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4241046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541758" y="333709"/>
            <a:ext cx="4799391"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Impacto y frecuencia de ocurrencia de eventos </a:t>
            </a:r>
            <a:endParaRPr lang="es-ES" dirty="0"/>
          </a:p>
        </p:txBody>
      </p:sp>
      <p:graphicFrame>
        <p:nvGraphicFramePr>
          <p:cNvPr id="5" name="Tabla 4"/>
          <p:cNvGraphicFramePr>
            <a:graphicFrameLocks noGrp="1"/>
          </p:cNvGraphicFramePr>
          <p:nvPr>
            <p:extLst>
              <p:ext uri="{D42A27DB-BD31-4B8C-83A1-F6EECF244321}">
                <p14:modId xmlns:p14="http://schemas.microsoft.com/office/powerpoint/2010/main" val="3148709107"/>
              </p:ext>
            </p:extLst>
          </p:nvPr>
        </p:nvGraphicFramePr>
        <p:xfrm>
          <a:off x="1429555" y="1326524"/>
          <a:ext cx="7478225" cy="4835389"/>
        </p:xfrm>
        <a:graphic>
          <a:graphicData uri="http://schemas.openxmlformats.org/drawingml/2006/table">
            <a:tbl>
              <a:tblPr firstRow="1" firstCol="1" bandRow="1">
                <a:tableStyleId>{5C22544A-7EE6-4342-B048-85BDC9FD1C3A}</a:tableStyleId>
              </a:tblPr>
              <a:tblGrid>
                <a:gridCol w="1274237"/>
                <a:gridCol w="2312879"/>
                <a:gridCol w="915356"/>
                <a:gridCol w="1288592"/>
                <a:gridCol w="1687161"/>
              </a:tblGrid>
              <a:tr h="613886">
                <a:tc>
                  <a:txBody>
                    <a:bodyPr/>
                    <a:lstStyle/>
                    <a:p>
                      <a:pPr algn="just" fontAlgn="base">
                        <a:lnSpc>
                          <a:spcPct val="115000"/>
                        </a:lnSpc>
                        <a:spcAft>
                          <a:spcPts val="1000"/>
                        </a:spcAft>
                      </a:pPr>
                      <a:r>
                        <a:rPr lang="es-DO" sz="1200" dirty="0">
                          <a:effectLst/>
                        </a:rPr>
                        <a:t>Activos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Amenazas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Valor RD$</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Frecuencia /</a:t>
                      </a:r>
                      <a:r>
                        <a:rPr lang="es-DO" sz="1200" baseline="0" dirty="0" smtClean="0">
                          <a:effectLst/>
                        </a:rPr>
                        <a:t> Probabilidad</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Impacto RD$</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72218">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171450" indent="-171450" algn="just" fontAlgn="base">
                        <a:lnSpc>
                          <a:spcPct val="115000"/>
                        </a:lnSpc>
                        <a:spcAft>
                          <a:spcPts val="1000"/>
                        </a:spcAft>
                        <a:buFontTx/>
                        <a:buChar char="-"/>
                      </a:pPr>
                      <a:r>
                        <a:rPr lang="es-DO" sz="1200" dirty="0" smtClean="0">
                          <a:effectLst/>
                        </a:rPr>
                        <a:t>Autenticación </a:t>
                      </a:r>
                      <a:r>
                        <a:rPr lang="es-DO" sz="1200" dirty="0">
                          <a:effectLst/>
                        </a:rPr>
                        <a:t>no Autorizada</a:t>
                      </a:r>
                      <a:r>
                        <a:rPr lang="es-DO" sz="1200" dirty="0" smtClean="0">
                          <a:effectLst/>
                        </a:rPr>
                        <a:t>.</a:t>
                      </a:r>
                    </a:p>
                    <a:p>
                      <a:pPr marL="171450" indent="-171450" algn="just" fontAlgn="base">
                        <a:lnSpc>
                          <a:spcPct val="115000"/>
                        </a:lnSpc>
                        <a:spcAft>
                          <a:spcPts val="1000"/>
                        </a:spcAft>
                        <a:buFontTx/>
                        <a:buChar char="-"/>
                      </a:pPr>
                      <a:r>
                        <a:rPr lang="es-DO" sz="1200" dirty="0" smtClean="0">
                          <a:effectLst/>
                          <a:latin typeface="Calibri" panose="020F0502020204030204" pitchFamily="34" charset="0"/>
                          <a:ea typeface="Calibri" panose="020F0502020204030204" pitchFamily="34" charset="0"/>
                          <a:cs typeface="Times New Roman" panose="02020603050405020304" pitchFamily="18" charset="0"/>
                        </a:rPr>
                        <a:t>Uso</a:t>
                      </a:r>
                      <a:r>
                        <a:rPr lang="es-DO" sz="1200" baseline="0" dirty="0" smtClean="0">
                          <a:effectLst/>
                          <a:latin typeface="Calibri" panose="020F0502020204030204" pitchFamily="34" charset="0"/>
                          <a:ea typeface="Calibri" panose="020F0502020204030204" pitchFamily="34" charset="0"/>
                          <a:cs typeface="Times New Roman" panose="02020603050405020304" pitchFamily="18" charset="0"/>
                        </a:rPr>
                        <a:t> de información personal de los clientes para fines no éticos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smtClean="0">
                          <a:effectLst/>
                        </a:rPr>
                        <a:t>30,000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3 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RD$90,000 </a:t>
                      </a:r>
                      <a:r>
                        <a:rPr lang="es-DO" sz="1200" dirty="0">
                          <a:effectLst/>
                        </a:rPr>
                        <a:t>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252442">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a:t>
                      </a:r>
                      <a:r>
                        <a:rPr lang="es-DO" sz="1200" dirty="0" err="1">
                          <a:effectLst/>
                        </a:rPr>
                        <a:t>Requests</a:t>
                      </a:r>
                      <a:r>
                        <a:rPr lang="es-DO" sz="1200" dirty="0">
                          <a:effectLst/>
                        </a:rPr>
                        <a:t> redirigidos.</a:t>
                      </a:r>
                      <a:endParaRPr lang="es-ES" sz="1100" dirty="0">
                        <a:effectLst/>
                      </a:endParaRPr>
                    </a:p>
                    <a:p>
                      <a:pPr algn="just" fontAlgn="base">
                        <a:lnSpc>
                          <a:spcPct val="115000"/>
                        </a:lnSpc>
                        <a:spcAft>
                          <a:spcPts val="1000"/>
                        </a:spcAft>
                      </a:pPr>
                      <a:r>
                        <a:rPr lang="es-DO" sz="1200" dirty="0">
                          <a:effectLst/>
                        </a:rPr>
                        <a:t>- Scripts maliciosos.</a:t>
                      </a:r>
                      <a:endParaRPr lang="es-ES" sz="1100" dirty="0">
                        <a:effectLst/>
                      </a:endParaRPr>
                    </a:p>
                    <a:p>
                      <a:pPr algn="just" fontAlgn="base">
                        <a:lnSpc>
                          <a:spcPct val="115000"/>
                        </a:lnSpc>
                        <a:spcAft>
                          <a:spcPts val="1000"/>
                        </a:spcAft>
                      </a:pPr>
                      <a:r>
                        <a:rPr lang="es-DO" sz="1200" dirty="0">
                          <a:effectLst/>
                        </a:rPr>
                        <a:t>- Redirecciones no validas.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smtClean="0">
                          <a:effectLst/>
                        </a:rPr>
                        <a:t>200,000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2 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RD$400,000 </a:t>
                      </a:r>
                      <a:r>
                        <a:rPr lang="es-DO" sz="1200" dirty="0">
                          <a:effectLst/>
                        </a:rPr>
                        <a:t>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15450">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Difusión de datos </a:t>
                      </a:r>
                      <a:r>
                        <a:rPr lang="es-DO" sz="1200" dirty="0" smtClean="0">
                          <a:effectLst/>
                        </a:rPr>
                        <a:t>sensibles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smtClean="0">
                          <a:effectLst/>
                        </a:rPr>
                        <a:t>1,000,000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Cada 3 años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RD$333,333 </a:t>
                      </a:r>
                      <a:r>
                        <a:rPr lang="es-DO" sz="1200" dirty="0">
                          <a:effectLst/>
                        </a:rPr>
                        <a:t>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95675">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 </a:t>
                      </a:r>
                      <a:r>
                        <a:rPr lang="es-DO" sz="1200" dirty="0" err="1">
                          <a:effectLst/>
                        </a:rPr>
                        <a:t>DoS</a:t>
                      </a:r>
                      <a:r>
                        <a:rPr lang="es-DO" sz="1200" dirty="0">
                          <a:effectLst/>
                        </a:rPr>
                        <a:t>.</a:t>
                      </a:r>
                      <a:endParaRPr lang="es-ES" sz="1100" dirty="0">
                        <a:effectLst/>
                      </a:endParaRPr>
                    </a:p>
                    <a:p>
                      <a:pPr algn="just" fontAlgn="base">
                        <a:lnSpc>
                          <a:spcPct val="115000"/>
                        </a:lnSpc>
                        <a:spcAft>
                          <a:spcPts val="1000"/>
                        </a:spcAft>
                      </a:pPr>
                      <a:r>
                        <a:rPr lang="es-DO" sz="1200" dirty="0">
                          <a:effectLst/>
                        </a:rPr>
                        <a:t>- </a:t>
                      </a:r>
                      <a:r>
                        <a:rPr lang="es-DO" sz="1200" dirty="0" err="1">
                          <a:effectLst/>
                        </a:rPr>
                        <a:t>DDoS</a:t>
                      </a:r>
                      <a:r>
                        <a:rPr lang="es-DO" sz="1200" dirty="0">
                          <a:effectLst/>
                        </a:rPr>
                        <a:t>.</a:t>
                      </a:r>
                      <a:endParaRPr lang="es-ES" sz="1100" dirty="0">
                        <a:effectLst/>
                      </a:endParaRPr>
                    </a:p>
                    <a:p>
                      <a:pPr algn="just" fontAlgn="base">
                        <a:lnSpc>
                          <a:spcPct val="115000"/>
                        </a:lnSpc>
                        <a:spcAft>
                          <a:spcPts val="1000"/>
                        </a:spcAft>
                      </a:pPr>
                      <a:r>
                        <a:rPr lang="es-DO" sz="1200" dirty="0">
                          <a:effectLst/>
                        </a:rPr>
                        <a:t>- Actualización que no sea compatible con la aplicación.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200" dirty="0" smtClean="0">
                          <a:effectLst/>
                        </a:rPr>
                        <a:t>200,000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a:effectLst/>
                        </a:rPr>
                        <a:t>Cada 5 años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RD$40,000 </a:t>
                      </a:r>
                      <a:r>
                        <a:rPr lang="es-DO" sz="1200" dirty="0">
                          <a:effectLst/>
                        </a:rPr>
                        <a:t>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34645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10614" y="372600"/>
            <a:ext cx="7701566" cy="410882"/>
          </a:xfrm>
          <a:prstGeom prst="rect">
            <a:avLst/>
          </a:prstGeom>
        </p:spPr>
        <p:txBody>
          <a:bodyPr wrap="square">
            <a:spAutoFit/>
          </a:bodyPr>
          <a:lstStyle/>
          <a:p>
            <a:pPr algn="just" fontAlgn="base">
              <a:lnSpc>
                <a:spcPct val="115000"/>
              </a:lnSpc>
              <a:spcAft>
                <a:spcPts val="1000"/>
              </a:spcAft>
            </a:pPr>
            <a:r>
              <a:rPr lang="es-DO" b="1" dirty="0">
                <a:latin typeface="Times New Roman" panose="02020603050405020304" pitchFamily="18" charset="0"/>
                <a:ea typeface="Times New Roman" panose="02020603050405020304" pitchFamily="18" charset="0"/>
                <a:cs typeface="Times New Roman" panose="02020603050405020304" pitchFamily="18" charset="0"/>
              </a:rPr>
              <a:t>nivel de control / protección actual que tienen los activos actualmente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a 2"/>
          <p:cNvGraphicFramePr>
            <a:graphicFrameLocks noGrp="1"/>
          </p:cNvGraphicFramePr>
          <p:nvPr>
            <p:extLst>
              <p:ext uri="{D42A27DB-BD31-4B8C-83A1-F6EECF244321}">
                <p14:modId xmlns:p14="http://schemas.microsoft.com/office/powerpoint/2010/main" val="2740918938"/>
              </p:ext>
            </p:extLst>
          </p:nvPr>
        </p:nvGraphicFramePr>
        <p:xfrm>
          <a:off x="1210614" y="1700010"/>
          <a:ext cx="7390461" cy="2765470"/>
        </p:xfrm>
        <a:graphic>
          <a:graphicData uri="http://schemas.openxmlformats.org/drawingml/2006/table">
            <a:tbl>
              <a:tblPr firstRow="1" firstCol="1" bandRow="1">
                <a:tableStyleId>{5C22544A-7EE6-4342-B048-85BDC9FD1C3A}</a:tableStyleId>
              </a:tblPr>
              <a:tblGrid>
                <a:gridCol w="2214423"/>
                <a:gridCol w="5176038"/>
              </a:tblGrid>
              <a:tr h="553094">
                <a:tc>
                  <a:txBody>
                    <a:bodyPr/>
                    <a:lstStyle/>
                    <a:p>
                      <a:pPr algn="just" fontAlgn="base">
                        <a:lnSpc>
                          <a:spcPct val="115000"/>
                        </a:lnSpc>
                        <a:spcAft>
                          <a:spcPts val="1000"/>
                        </a:spcAft>
                      </a:pPr>
                      <a:r>
                        <a:rPr lang="es-DO" sz="1200" dirty="0">
                          <a:effectLst/>
                        </a:rPr>
                        <a:t>Activos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a:effectLst/>
                        </a:rPr>
                        <a:t>Nivel de Control (1 al 5, donde 5 es el más alto)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latin typeface="+mn-lt"/>
                          <a:ea typeface="+mn-ea"/>
                          <a:cs typeface="+mn-cs"/>
                        </a:rPr>
                        <a:t>4</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latin typeface="+mn-lt"/>
                          <a:ea typeface="+mn-ea"/>
                          <a:cs typeface="+mn-cs"/>
                        </a:rPr>
                        <a:t>5</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Información Digital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latin typeface="+mn-lt"/>
                          <a:ea typeface="+mn-ea"/>
                          <a:cs typeface="+mn-cs"/>
                        </a:rPr>
                        <a:t>4</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094">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latin typeface="+mn-lt"/>
                          <a:ea typeface="+mn-ea"/>
                          <a:cs typeface="+mn-cs"/>
                        </a:rPr>
                        <a:t>3</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63316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31908" y="398103"/>
            <a:ext cx="5335756" cy="369332"/>
          </a:xfrm>
          <a:prstGeom prst="rect">
            <a:avLst/>
          </a:prstGeom>
        </p:spPr>
        <p:txBody>
          <a:bodyPr wrap="none">
            <a:spAutoFit/>
          </a:bodyPr>
          <a:lstStyle/>
          <a:p>
            <a:r>
              <a:rPr lang="es-DO" b="1" dirty="0">
                <a:latin typeface="Times New Roman" panose="02020603050405020304" pitchFamily="18" charset="0"/>
                <a:ea typeface="Times New Roman" panose="02020603050405020304" pitchFamily="18" charset="0"/>
              </a:rPr>
              <a:t>Mitigación de Riesgos para los activos de la empresa</a:t>
            </a:r>
            <a:endParaRPr lang="es-ES" dirty="0"/>
          </a:p>
        </p:txBody>
      </p:sp>
      <p:graphicFrame>
        <p:nvGraphicFramePr>
          <p:cNvPr id="3" name="Tabla 2"/>
          <p:cNvGraphicFramePr>
            <a:graphicFrameLocks noGrp="1"/>
          </p:cNvGraphicFramePr>
          <p:nvPr>
            <p:extLst>
              <p:ext uri="{D42A27DB-BD31-4B8C-83A1-F6EECF244321}">
                <p14:modId xmlns:p14="http://schemas.microsoft.com/office/powerpoint/2010/main" val="3118953901"/>
              </p:ext>
            </p:extLst>
          </p:nvPr>
        </p:nvGraphicFramePr>
        <p:xfrm>
          <a:off x="257576" y="762043"/>
          <a:ext cx="10573557" cy="4852797"/>
        </p:xfrm>
        <a:graphic>
          <a:graphicData uri="http://schemas.openxmlformats.org/drawingml/2006/table">
            <a:tbl>
              <a:tblPr firstRow="1" firstCol="1" bandRow="1">
                <a:tableStyleId>{5C22544A-7EE6-4342-B048-85BDC9FD1C3A}</a:tableStyleId>
              </a:tblPr>
              <a:tblGrid>
                <a:gridCol w="1569824"/>
                <a:gridCol w="2956689"/>
                <a:gridCol w="1477872"/>
                <a:gridCol w="2284586"/>
                <a:gridCol w="2284586"/>
              </a:tblGrid>
              <a:tr h="135572">
                <a:tc>
                  <a:txBody>
                    <a:bodyPr/>
                    <a:lstStyle/>
                    <a:p>
                      <a:pPr algn="just" fontAlgn="base">
                        <a:lnSpc>
                          <a:spcPct val="115000"/>
                        </a:lnSpc>
                        <a:spcAft>
                          <a:spcPts val="1000"/>
                        </a:spcAft>
                      </a:pPr>
                      <a:r>
                        <a:rPr lang="es-DO" sz="1000" dirty="0">
                          <a:effectLst/>
                        </a:rPr>
                        <a:t>Activos</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Amenazas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Estrategias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Costo Anual RD$</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US" sz="900" dirty="0" smtClean="0">
                          <a:effectLst/>
                          <a:latin typeface="Calibri" panose="020F0502020204030204" pitchFamily="34" charset="0"/>
                          <a:ea typeface="Calibri" panose="020F0502020204030204" pitchFamily="34" charset="0"/>
                          <a:cs typeface="Times New Roman" panose="02020603050405020304" pitchFamily="18" charset="0"/>
                        </a:rPr>
                        <a:t>Efectividad del control</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647301">
                <a:tc>
                  <a:txBody>
                    <a:bodyPr/>
                    <a:lstStyle/>
                    <a:p>
                      <a:pPr algn="just" fontAlgn="base">
                        <a:lnSpc>
                          <a:spcPct val="115000"/>
                        </a:lnSpc>
                        <a:spcAft>
                          <a:spcPts val="1000"/>
                        </a:spcAft>
                      </a:pPr>
                      <a:r>
                        <a:rPr lang="es-DO" sz="1000">
                          <a:effectLst/>
                        </a:rPr>
                        <a:t>Personas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marL="171450" indent="-171450" algn="just" fontAlgn="base">
                        <a:lnSpc>
                          <a:spcPct val="115000"/>
                        </a:lnSpc>
                        <a:spcAft>
                          <a:spcPts val="1000"/>
                        </a:spcAft>
                        <a:buFontTx/>
                        <a:buChar char="-"/>
                      </a:pPr>
                      <a:r>
                        <a:rPr lang="es-DO" sz="1200" dirty="0" smtClean="0">
                          <a:effectLst/>
                        </a:rPr>
                        <a:t>Autenticación </a:t>
                      </a:r>
                      <a:r>
                        <a:rPr lang="es-DO" sz="1200" dirty="0">
                          <a:effectLst/>
                        </a:rPr>
                        <a:t>no Autorizada</a:t>
                      </a:r>
                      <a:r>
                        <a:rPr lang="es-DO" sz="1200" dirty="0" smtClean="0">
                          <a:effectLst/>
                        </a:rPr>
                        <a:t>.</a:t>
                      </a:r>
                    </a:p>
                    <a:p>
                      <a:pPr marL="171450" indent="-171450" algn="just" fontAlgn="base">
                        <a:lnSpc>
                          <a:spcPct val="115000"/>
                        </a:lnSpc>
                        <a:spcAft>
                          <a:spcPts val="1000"/>
                        </a:spcAft>
                        <a:buFontTx/>
                        <a:buChar char="-"/>
                      </a:pPr>
                      <a:r>
                        <a:rPr lang="es-DO" sz="1200" dirty="0" smtClean="0">
                          <a:effectLst/>
                          <a:latin typeface="Calibri" panose="020F0502020204030204" pitchFamily="34" charset="0"/>
                          <a:ea typeface="Calibri" panose="020F0502020204030204" pitchFamily="34" charset="0"/>
                          <a:cs typeface="Times New Roman" panose="02020603050405020304" pitchFamily="18" charset="0"/>
                        </a:rPr>
                        <a:t>Uso</a:t>
                      </a:r>
                      <a:r>
                        <a:rPr lang="es-DO" sz="1200" baseline="0" dirty="0" smtClean="0">
                          <a:effectLst/>
                          <a:latin typeface="Calibri" panose="020F0502020204030204" pitchFamily="34" charset="0"/>
                          <a:ea typeface="Calibri" panose="020F0502020204030204" pitchFamily="34" charset="0"/>
                          <a:cs typeface="Times New Roman" panose="02020603050405020304" pitchFamily="18" charset="0"/>
                        </a:rPr>
                        <a:t> de información personal de los clientes para fines no éticos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000" dirty="0">
                          <a:effectLst/>
                        </a:rPr>
                        <a:t>Implementar políticas más rigurosas de inicio de sesión</a:t>
                      </a:r>
                      <a:r>
                        <a:rPr lang="es-DO" sz="1000" dirty="0" smtClean="0">
                          <a:effectLst/>
                        </a:rPr>
                        <a:t>.</a:t>
                      </a:r>
                    </a:p>
                    <a:p>
                      <a:pPr algn="just" fontAlgn="base">
                        <a:lnSpc>
                          <a:spcPct val="115000"/>
                        </a:lnSpc>
                        <a:spcAft>
                          <a:spcPts val="1000"/>
                        </a:spcAft>
                      </a:pPr>
                      <a:r>
                        <a:rPr lang="es-DO" sz="1000" dirty="0" smtClean="0">
                          <a:effectLst/>
                          <a:latin typeface="Calibri" panose="020F0502020204030204" pitchFamily="34" charset="0"/>
                          <a:ea typeface="Calibri" panose="020F0502020204030204" pitchFamily="34" charset="0"/>
                          <a:cs typeface="Times New Roman" panose="02020603050405020304" pitchFamily="18" charset="0"/>
                        </a:rPr>
                        <a:t>Implementar</a:t>
                      </a:r>
                      <a:r>
                        <a:rPr lang="es-DO" sz="1000" baseline="0" dirty="0" smtClean="0">
                          <a:effectLst/>
                          <a:latin typeface="Calibri" panose="020F0502020204030204" pitchFamily="34" charset="0"/>
                          <a:ea typeface="Calibri" panose="020F0502020204030204" pitchFamily="34" charset="0"/>
                          <a:cs typeface="Times New Roman" panose="02020603050405020304" pitchFamily="18" charset="0"/>
                        </a:rPr>
                        <a:t> Código de ética,  y procedimientos claros para las diferentes funciones</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dirty="0">
                          <a:effectLst/>
                        </a:rPr>
                        <a:t>RD$8,000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US" sz="900" dirty="0" smtClean="0">
                          <a:effectLst/>
                          <a:latin typeface="Calibri" panose="020F0502020204030204" pitchFamily="34" charset="0"/>
                          <a:ea typeface="Calibri" panose="020F0502020204030204" pitchFamily="34" charset="0"/>
                          <a:cs typeface="Times New Roman" panose="02020603050405020304" pitchFamily="18" charset="0"/>
                        </a:rPr>
                        <a:t>80%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776761">
                <a:tc>
                  <a:txBody>
                    <a:bodyPr/>
                    <a:lstStyle/>
                    <a:p>
                      <a:pPr algn="just" fontAlgn="base">
                        <a:lnSpc>
                          <a:spcPct val="115000"/>
                        </a:lnSpc>
                        <a:spcAft>
                          <a:spcPts val="1000"/>
                        </a:spcAft>
                      </a:pPr>
                      <a:r>
                        <a:rPr lang="es-DO" sz="1000">
                          <a:effectLst/>
                        </a:rPr>
                        <a:t>Servicios</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200" dirty="0">
                          <a:effectLst/>
                        </a:rPr>
                        <a:t>- </a:t>
                      </a:r>
                      <a:r>
                        <a:rPr lang="es-DO" sz="1200" dirty="0" err="1">
                          <a:effectLst/>
                        </a:rPr>
                        <a:t>Requests</a:t>
                      </a:r>
                      <a:r>
                        <a:rPr lang="es-DO" sz="1200" dirty="0">
                          <a:effectLst/>
                        </a:rPr>
                        <a:t> redirigidos.</a:t>
                      </a:r>
                      <a:endParaRPr lang="es-ES" sz="1100" dirty="0">
                        <a:effectLst/>
                      </a:endParaRPr>
                    </a:p>
                    <a:p>
                      <a:pPr algn="just" fontAlgn="base">
                        <a:lnSpc>
                          <a:spcPct val="115000"/>
                        </a:lnSpc>
                        <a:spcAft>
                          <a:spcPts val="1000"/>
                        </a:spcAft>
                      </a:pPr>
                      <a:r>
                        <a:rPr lang="es-DO" sz="1200" dirty="0">
                          <a:effectLst/>
                        </a:rPr>
                        <a:t>- Scripts maliciosos.</a:t>
                      </a:r>
                      <a:endParaRPr lang="es-ES" sz="1100" dirty="0">
                        <a:effectLst/>
                      </a:endParaRPr>
                    </a:p>
                    <a:p>
                      <a:pPr algn="just" fontAlgn="base">
                        <a:lnSpc>
                          <a:spcPct val="115000"/>
                        </a:lnSpc>
                        <a:spcAft>
                          <a:spcPts val="1000"/>
                        </a:spcAft>
                      </a:pPr>
                      <a:r>
                        <a:rPr lang="es-DO" sz="1200" dirty="0">
                          <a:effectLst/>
                        </a:rPr>
                        <a:t>- Redirecciones no validas.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000" dirty="0">
                          <a:effectLst/>
                        </a:rPr>
                        <a:t>Utilizar mejores prácticas </a:t>
                      </a:r>
                      <a:r>
                        <a:rPr lang="es-DO" sz="1000" dirty="0" smtClean="0">
                          <a:effectLst/>
                        </a:rPr>
                        <a:t>de programación (estandarizados)</a:t>
                      </a:r>
                    </a:p>
                    <a:p>
                      <a:pPr algn="just" fontAlgn="base">
                        <a:lnSpc>
                          <a:spcPct val="115000"/>
                        </a:lnSpc>
                        <a:spcAft>
                          <a:spcPts val="1000"/>
                        </a:spcAft>
                      </a:pPr>
                      <a:r>
                        <a:rPr lang="es-DO" sz="1000" dirty="0" smtClean="0">
                          <a:effectLst/>
                          <a:latin typeface="Calibri" panose="020F0502020204030204" pitchFamily="34" charset="0"/>
                          <a:ea typeface="Calibri" panose="020F0502020204030204" pitchFamily="34" charset="0"/>
                          <a:cs typeface="Times New Roman" panose="02020603050405020304" pitchFamily="18" charset="0"/>
                        </a:rPr>
                        <a:t>Software antimalware</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dirty="0">
                          <a:effectLst/>
                        </a:rPr>
                        <a:t>RD$30,000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US" sz="900" dirty="0" smtClean="0">
                          <a:effectLst/>
                          <a:latin typeface="Calibri" panose="020F0502020204030204" pitchFamily="34" charset="0"/>
                          <a:ea typeface="Calibri" panose="020F0502020204030204" pitchFamily="34" charset="0"/>
                          <a:cs typeface="Times New Roman" panose="02020603050405020304" pitchFamily="18" charset="0"/>
                        </a:rPr>
                        <a:t>85%</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1035681">
                <a:tc>
                  <a:txBody>
                    <a:bodyPr/>
                    <a:lstStyle/>
                    <a:p>
                      <a:pPr algn="just" fontAlgn="base">
                        <a:lnSpc>
                          <a:spcPct val="115000"/>
                        </a:lnSpc>
                        <a:spcAft>
                          <a:spcPts val="1000"/>
                        </a:spcAft>
                      </a:pPr>
                      <a:r>
                        <a:rPr lang="es-DO" sz="1000">
                          <a:effectLst/>
                        </a:rPr>
                        <a:t>Información Digital</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200" dirty="0">
                          <a:effectLst/>
                        </a:rPr>
                        <a:t>- Difusión de datos </a:t>
                      </a:r>
                      <a:r>
                        <a:rPr lang="es-DO" sz="1200" dirty="0" smtClean="0">
                          <a:effectLst/>
                        </a:rPr>
                        <a:t>sensibles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000" dirty="0">
                          <a:effectLst/>
                        </a:rPr>
                        <a:t>Establecer contratos laborales, con un 3% extra del total del sueldo por dicho contrato</a:t>
                      </a:r>
                      <a:r>
                        <a:rPr lang="es-DO" sz="1000" dirty="0" smtClean="0">
                          <a:effectLst/>
                        </a:rPr>
                        <a:t>.</a:t>
                      </a:r>
                    </a:p>
                    <a:p>
                      <a:pPr algn="just" fontAlgn="base">
                        <a:lnSpc>
                          <a:spcPct val="115000"/>
                        </a:lnSpc>
                        <a:spcAft>
                          <a:spcPts val="1000"/>
                        </a:spcAft>
                      </a:pPr>
                      <a:r>
                        <a:rPr lang="es-DO" sz="1000" dirty="0" smtClean="0">
                          <a:effectLst/>
                          <a:latin typeface="Calibri" panose="020F0502020204030204" pitchFamily="34" charset="0"/>
                          <a:ea typeface="Calibri" panose="020F0502020204030204" pitchFamily="34" charset="0"/>
                          <a:cs typeface="Times New Roman" panose="02020603050405020304" pitchFamily="18" charset="0"/>
                        </a:rPr>
                        <a:t>Detección</a:t>
                      </a:r>
                      <a:r>
                        <a:rPr lang="es-DO" sz="1000" baseline="0" dirty="0" smtClean="0">
                          <a:effectLst/>
                          <a:latin typeface="Calibri" panose="020F0502020204030204" pitchFamily="34" charset="0"/>
                          <a:ea typeface="Calibri" panose="020F0502020204030204" pitchFamily="34" charset="0"/>
                          <a:cs typeface="Times New Roman" panose="02020603050405020304" pitchFamily="18" charset="0"/>
                        </a:rPr>
                        <a:t> en el servidor de correos y otros canales de información sensitiva</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a:effectLst/>
                        </a:rPr>
                        <a:t>RD$35,000</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US" sz="900" dirty="0" smtClean="0">
                          <a:effectLst/>
                          <a:latin typeface="Calibri" panose="020F0502020204030204" pitchFamily="34" charset="0"/>
                          <a:ea typeface="Calibri" panose="020F0502020204030204" pitchFamily="34" charset="0"/>
                          <a:cs typeface="Times New Roman" panose="02020603050405020304" pitchFamily="18" charset="0"/>
                        </a:rPr>
                        <a:t>80%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r h="776761">
                <a:tc>
                  <a:txBody>
                    <a:bodyPr/>
                    <a:lstStyle/>
                    <a:p>
                      <a:pPr algn="just" fontAlgn="base">
                        <a:lnSpc>
                          <a:spcPct val="115000"/>
                        </a:lnSpc>
                        <a:spcAft>
                          <a:spcPts val="1000"/>
                        </a:spcAft>
                      </a:pPr>
                      <a:r>
                        <a:rPr lang="es-DO" sz="1000">
                          <a:effectLst/>
                        </a:rPr>
                        <a:t>Software</a:t>
                      </a:r>
                      <a:endParaRPr lang="es-ES" sz="90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200" dirty="0">
                          <a:effectLst/>
                        </a:rPr>
                        <a:t>- </a:t>
                      </a:r>
                      <a:r>
                        <a:rPr lang="es-DO" sz="1200" dirty="0" err="1">
                          <a:effectLst/>
                        </a:rPr>
                        <a:t>DoS</a:t>
                      </a:r>
                      <a:r>
                        <a:rPr lang="es-DO" sz="1200" dirty="0">
                          <a:effectLst/>
                        </a:rPr>
                        <a:t>.</a:t>
                      </a:r>
                      <a:endParaRPr lang="es-ES" sz="1100" dirty="0">
                        <a:effectLst/>
                      </a:endParaRPr>
                    </a:p>
                    <a:p>
                      <a:pPr algn="just" fontAlgn="base">
                        <a:lnSpc>
                          <a:spcPct val="115000"/>
                        </a:lnSpc>
                        <a:spcAft>
                          <a:spcPts val="1000"/>
                        </a:spcAft>
                      </a:pPr>
                      <a:r>
                        <a:rPr lang="es-DO" sz="1200" dirty="0">
                          <a:effectLst/>
                        </a:rPr>
                        <a:t>- </a:t>
                      </a:r>
                      <a:r>
                        <a:rPr lang="es-DO" sz="1200" dirty="0" err="1">
                          <a:effectLst/>
                        </a:rPr>
                        <a:t>DDoS</a:t>
                      </a:r>
                      <a:r>
                        <a:rPr lang="es-DO" sz="1200" dirty="0">
                          <a:effectLst/>
                        </a:rPr>
                        <a:t>.</a:t>
                      </a:r>
                      <a:endParaRPr lang="es-ES" sz="1100" dirty="0">
                        <a:effectLst/>
                      </a:endParaRPr>
                    </a:p>
                    <a:p>
                      <a:pPr algn="just" fontAlgn="base">
                        <a:lnSpc>
                          <a:spcPct val="115000"/>
                        </a:lnSpc>
                        <a:spcAft>
                          <a:spcPts val="1000"/>
                        </a:spcAft>
                      </a:pPr>
                      <a:r>
                        <a:rPr lang="es-DO" sz="1200" dirty="0">
                          <a:effectLst/>
                        </a:rPr>
                        <a:t>- Actualización que no sea compatible con la aplicación.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fontAlgn="base">
                        <a:lnSpc>
                          <a:spcPct val="115000"/>
                        </a:lnSpc>
                        <a:spcAft>
                          <a:spcPts val="1000"/>
                        </a:spcAft>
                      </a:pPr>
                      <a:r>
                        <a:rPr lang="es-DO" sz="1000" dirty="0" err="1">
                          <a:effectLst/>
                        </a:rPr>
                        <a:t>Clusterizar</a:t>
                      </a:r>
                      <a:r>
                        <a:rPr lang="es-DO" sz="1000" dirty="0">
                          <a:effectLst/>
                        </a:rPr>
                        <a:t> los servidores, para evitar la salida o caída del mismo.</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DO" sz="1000" dirty="0">
                          <a:effectLst/>
                        </a:rPr>
                        <a:t>RD$18,000</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c>
                  <a:txBody>
                    <a:bodyPr/>
                    <a:lstStyle/>
                    <a:p>
                      <a:pPr algn="just" fontAlgn="base">
                        <a:lnSpc>
                          <a:spcPct val="115000"/>
                        </a:lnSpc>
                        <a:spcAft>
                          <a:spcPts val="1000"/>
                        </a:spcAft>
                      </a:pPr>
                      <a:r>
                        <a:rPr lang="es-US" sz="900" dirty="0" smtClean="0">
                          <a:effectLst/>
                          <a:latin typeface="Calibri" panose="020F0502020204030204" pitchFamily="34" charset="0"/>
                          <a:ea typeface="Calibri" panose="020F0502020204030204" pitchFamily="34" charset="0"/>
                          <a:cs typeface="Times New Roman" panose="02020603050405020304" pitchFamily="18" charset="0"/>
                        </a:rPr>
                        <a:t>95%</a:t>
                      </a:r>
                      <a:endParaRPr lang="es-E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574" marR="54574" marT="0" marB="0"/>
                </a:tc>
              </a:tr>
            </a:tbl>
          </a:graphicData>
        </a:graphic>
      </p:graphicFrame>
      <p:graphicFrame>
        <p:nvGraphicFramePr>
          <p:cNvPr id="4" name="Tabla 3"/>
          <p:cNvGraphicFramePr>
            <a:graphicFrameLocks noGrp="1"/>
          </p:cNvGraphicFramePr>
          <p:nvPr>
            <p:extLst>
              <p:ext uri="{D42A27DB-BD31-4B8C-83A1-F6EECF244321}">
                <p14:modId xmlns:p14="http://schemas.microsoft.com/office/powerpoint/2010/main" val="1970365491"/>
              </p:ext>
            </p:extLst>
          </p:nvPr>
        </p:nvGraphicFramePr>
        <p:xfrm>
          <a:off x="229975" y="5701434"/>
          <a:ext cx="10562520" cy="1051560"/>
        </p:xfrm>
        <a:graphic>
          <a:graphicData uri="http://schemas.openxmlformats.org/drawingml/2006/table">
            <a:tbl>
              <a:tblPr firstRow="1" firstCol="1" bandRow="1">
                <a:tableStyleId>{5C22544A-7EE6-4342-B048-85BDC9FD1C3A}</a:tableStyleId>
              </a:tblPr>
              <a:tblGrid>
                <a:gridCol w="1892809"/>
                <a:gridCol w="2280436"/>
                <a:gridCol w="2535673"/>
                <a:gridCol w="3853602"/>
              </a:tblGrid>
              <a:tr h="0">
                <a:tc>
                  <a:txBody>
                    <a:bodyPr/>
                    <a:lstStyle/>
                    <a:p>
                      <a:pPr algn="just" fontAlgn="base">
                        <a:lnSpc>
                          <a:spcPct val="115000"/>
                        </a:lnSpc>
                        <a:spcAft>
                          <a:spcPts val="1000"/>
                        </a:spcAft>
                      </a:pPr>
                      <a:r>
                        <a:rPr lang="es-DO" sz="1200" dirty="0">
                          <a:effectLst/>
                        </a:rPr>
                        <a:t>Activos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Riesgo</a:t>
                      </a:r>
                      <a:r>
                        <a:rPr lang="es-DO" sz="1200" baseline="0" dirty="0" smtClean="0">
                          <a:effectLst/>
                        </a:rPr>
                        <a:t> / Impacto</a:t>
                      </a:r>
                      <a:r>
                        <a:rPr lang="es-DO" sz="1200" dirty="0" smtClean="0">
                          <a:effectLst/>
                        </a:rPr>
                        <a:t> Total (anual)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latin typeface="+mn-lt"/>
                          <a:ea typeface="+mn-ea"/>
                          <a:cs typeface="+mn-cs"/>
                        </a:rPr>
                        <a:t>Efectividad</a:t>
                      </a:r>
                      <a:r>
                        <a:rPr lang="es-DO" sz="1200" baseline="0" dirty="0" smtClean="0">
                          <a:effectLst/>
                          <a:latin typeface="+mn-lt"/>
                          <a:ea typeface="+mn-ea"/>
                          <a:cs typeface="+mn-cs"/>
                        </a:rPr>
                        <a:t> de la medida de control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Riesgo / Impacto </a:t>
                      </a:r>
                      <a:r>
                        <a:rPr lang="es-DO" sz="1200" dirty="0">
                          <a:effectLst/>
                        </a:rPr>
                        <a:t>Residual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a:effectLst/>
                        </a:rPr>
                        <a:t>Personas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RD$90,000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80%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RD$18,000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a:effectLst/>
                        </a:rPr>
                        <a:t>Servicios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RD$400,000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latin typeface="+mn-lt"/>
                          <a:ea typeface="+mn-ea"/>
                          <a:cs typeface="+mn-cs"/>
                        </a:rPr>
                        <a:t>85%</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RD$30,000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just" fontAlgn="base">
                        <a:lnSpc>
                          <a:spcPct val="115000"/>
                        </a:lnSpc>
                        <a:spcAft>
                          <a:spcPts val="1000"/>
                        </a:spcAft>
                      </a:pPr>
                      <a:r>
                        <a:rPr lang="es-DO" sz="1200" dirty="0">
                          <a:effectLst/>
                        </a:rPr>
                        <a:t>Información Digital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RD$333,333</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90%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kern="1200" dirty="0" smtClean="0">
                          <a:solidFill>
                            <a:schemeClr val="dk1"/>
                          </a:solidFill>
                          <a:effectLst/>
                          <a:latin typeface="+mn-lt"/>
                          <a:ea typeface="+mn-ea"/>
                          <a:cs typeface="+mn-cs"/>
                        </a:rPr>
                        <a:t>RD$33,333</a:t>
                      </a:r>
                      <a:endParaRPr lang="es-ES" sz="1200" kern="1200" dirty="0">
                        <a:solidFill>
                          <a:schemeClr val="dk1"/>
                        </a:solidFill>
                        <a:effectLst/>
                        <a:latin typeface="+mn-lt"/>
                        <a:ea typeface="+mn-ea"/>
                        <a:cs typeface="+mn-cs"/>
                      </a:endParaRPr>
                    </a:p>
                  </a:txBody>
                  <a:tcPr marL="68580" marR="68580" marT="0" marB="0"/>
                </a:tc>
              </a:tr>
              <a:tr h="0">
                <a:tc>
                  <a:txBody>
                    <a:bodyPr/>
                    <a:lstStyle/>
                    <a:p>
                      <a:pPr algn="just" fontAlgn="base">
                        <a:lnSpc>
                          <a:spcPct val="115000"/>
                        </a:lnSpc>
                        <a:spcAft>
                          <a:spcPts val="1000"/>
                        </a:spcAft>
                      </a:pPr>
                      <a:r>
                        <a:rPr lang="es-DO" sz="1200">
                          <a:effectLst/>
                        </a:rPr>
                        <a:t>Software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DO" sz="1200" dirty="0" smtClean="0">
                          <a:effectLst/>
                        </a:rPr>
                        <a:t>RD$40,000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a:lnSpc>
                          <a:spcPct val="115000"/>
                        </a:lnSpc>
                        <a:spcAft>
                          <a:spcPts val="1000"/>
                        </a:spcAft>
                      </a:pPr>
                      <a:r>
                        <a:rPr lang="es-US" sz="1200" kern="1200" dirty="0" smtClean="0">
                          <a:solidFill>
                            <a:schemeClr val="dk1"/>
                          </a:solidFill>
                          <a:effectLst/>
                          <a:latin typeface="+mn-lt"/>
                          <a:ea typeface="+mn-ea"/>
                          <a:cs typeface="+mn-cs"/>
                        </a:rPr>
                        <a:t>95%</a:t>
                      </a:r>
                      <a:endParaRPr lang="es-ES" sz="1200" kern="1200" dirty="0">
                        <a:solidFill>
                          <a:schemeClr val="dk1"/>
                        </a:solidFill>
                        <a:effectLst/>
                        <a:latin typeface="+mn-lt"/>
                        <a:ea typeface="+mn-ea"/>
                        <a:cs typeface="+mn-cs"/>
                      </a:endParaRPr>
                    </a:p>
                  </a:txBody>
                  <a:tcPr marL="68580" marR="68580" marT="0" marB="0"/>
                </a:tc>
                <a:tc>
                  <a:txBody>
                    <a:bodyPr/>
                    <a:lstStyle/>
                    <a:p>
                      <a:pPr algn="just" fontAlgn="base">
                        <a:lnSpc>
                          <a:spcPct val="115000"/>
                        </a:lnSpc>
                        <a:spcAft>
                          <a:spcPts val="1000"/>
                        </a:spcAft>
                      </a:pPr>
                      <a:r>
                        <a:rPr lang="es-DO" sz="1200" kern="1200" dirty="0" smtClean="0">
                          <a:solidFill>
                            <a:schemeClr val="dk1"/>
                          </a:solidFill>
                          <a:effectLst/>
                          <a:latin typeface="+mn-lt"/>
                          <a:ea typeface="+mn-ea"/>
                          <a:cs typeface="+mn-cs"/>
                        </a:rPr>
                        <a:t>RD$2,000</a:t>
                      </a:r>
                      <a:endParaRPr lang="es-ES" sz="1200" kern="120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201938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Firewall</a:t>
            </a:r>
            <a:endParaRPr lang="es-ES" dirty="0"/>
          </a:p>
        </p:txBody>
      </p:sp>
      <p:sp>
        <p:nvSpPr>
          <p:cNvPr id="3" name="Marcador de contenido 2"/>
          <p:cNvSpPr>
            <a:spLocks noGrp="1"/>
          </p:cNvSpPr>
          <p:nvPr>
            <p:ph idx="1"/>
          </p:nvPr>
        </p:nvSpPr>
        <p:spPr/>
        <p:txBody>
          <a:bodyPr/>
          <a:lstStyle/>
          <a:p>
            <a:r>
              <a:rPr lang="es-US" dirty="0"/>
              <a:t>El firewall y el IPS están estrechamente integrados con App- ID que se ejecutará en el servidor de seguridad y en todo el flujo de inspección. Esta es una ventaja de diseño, ya que es la diferencia de la inspección innecesaria que puede ocurrir en productos de la competencia que procesan el tráfico en orden serial.</a:t>
            </a:r>
          </a:p>
          <a:p>
            <a:r>
              <a:rPr lang="es-US" b="1" dirty="0"/>
              <a:t>Palo Alto Networks fue consistentemente el más alto en la mayoría de listas de candidatos competitivos NGFW vistos por </a:t>
            </a:r>
            <a:r>
              <a:rPr lang="es-US" b="1" dirty="0" err="1"/>
              <a:t>Gartner</a:t>
            </a:r>
            <a:r>
              <a:rPr lang="es-US" b="1" dirty="0"/>
              <a:t>,</a:t>
            </a:r>
            <a:r>
              <a:rPr lang="es-US" dirty="0"/>
              <a:t> y en la encuesta a los vendedores  fue el más mencionado como el proveedor con el que se compite.</a:t>
            </a:r>
          </a:p>
        </p:txBody>
      </p:sp>
    </p:spTree>
    <p:extLst>
      <p:ext uri="{BB962C8B-B14F-4D97-AF65-F5344CB8AC3E}">
        <p14:creationId xmlns:p14="http://schemas.microsoft.com/office/powerpoint/2010/main" val="2904982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Antivirus</a:t>
            </a:r>
            <a:endParaRPr lang="es-ES" dirty="0"/>
          </a:p>
        </p:txBody>
      </p:sp>
      <p:sp>
        <p:nvSpPr>
          <p:cNvPr id="3" name="Marcador de contenido 2"/>
          <p:cNvSpPr>
            <a:spLocks noGrp="1"/>
          </p:cNvSpPr>
          <p:nvPr>
            <p:ph idx="1"/>
          </p:nvPr>
        </p:nvSpPr>
        <p:spPr/>
        <p:txBody>
          <a:bodyPr/>
          <a:lstStyle/>
          <a:p>
            <a:r>
              <a:rPr lang="es-US" dirty="0"/>
              <a:t>Cuando los cibercriminales lanzan más de 3 mil millones de ataques de malware al año, solo la mejor defensa puede poner a salvo tu PC y todo lo que almacenas en ella. </a:t>
            </a:r>
            <a:r>
              <a:rPr lang="es-US" dirty="0" err="1"/>
              <a:t>Kaspersky</a:t>
            </a:r>
            <a:r>
              <a:rPr lang="es-US" dirty="0"/>
              <a:t> Anti-Virus 2015 brinda tecnologías antimalware galardonadas, que funcionan de forma silenciosa para brindar una protección rápida y rigurosa contra los últimos virus, spyware y otras amenazas. Es una solución de seguridad fácil de usar que no reducirá la velocidad de tu PC.</a:t>
            </a:r>
          </a:p>
        </p:txBody>
      </p:sp>
    </p:spTree>
    <p:extLst>
      <p:ext uri="{BB962C8B-B14F-4D97-AF65-F5344CB8AC3E}">
        <p14:creationId xmlns:p14="http://schemas.microsoft.com/office/powerpoint/2010/main" val="312497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639" y="120427"/>
            <a:ext cx="10515600" cy="1325563"/>
          </a:xfrm>
        </p:spPr>
        <p:txBody>
          <a:bodyPr/>
          <a:lstStyle/>
          <a:p>
            <a:r>
              <a:rPr lang="es-US" dirty="0" smtClean="0"/>
              <a:t>Conclusiones</a:t>
            </a:r>
            <a:endParaRPr lang="es-US" dirty="0"/>
          </a:p>
        </p:txBody>
      </p:sp>
      <p:sp>
        <p:nvSpPr>
          <p:cNvPr id="3" name="Marcador de contenido 2"/>
          <p:cNvSpPr>
            <a:spLocks noGrp="1"/>
          </p:cNvSpPr>
          <p:nvPr>
            <p:ph idx="1"/>
          </p:nvPr>
        </p:nvSpPr>
        <p:spPr>
          <a:xfrm>
            <a:off x="463639" y="1558344"/>
            <a:ext cx="10890161" cy="4618619"/>
          </a:xfrm>
        </p:spPr>
        <p:txBody>
          <a:bodyPr>
            <a:normAutofit/>
          </a:bodyPr>
          <a:lstStyle/>
          <a:p>
            <a:pPr marL="0" indent="0" fontAlgn="base">
              <a:buNone/>
            </a:pPr>
            <a:r>
              <a:rPr lang="es-DO" dirty="0"/>
              <a:t>La seguridad de la información no es sólo vital para empresas como Bancos, Instituciones del Gobierno, (etc.) sino para cualquier empresa de hoy en día, debido a que la información es un activo cada vez más importante para cualquier negocio</a:t>
            </a:r>
            <a:r>
              <a:rPr lang="es-DO" dirty="0" smtClean="0"/>
              <a:t>.</a:t>
            </a:r>
          </a:p>
          <a:p>
            <a:pPr marL="0" indent="0" fontAlgn="base">
              <a:buNone/>
            </a:pPr>
            <a:endParaRPr lang="es-ES" dirty="0"/>
          </a:p>
          <a:p>
            <a:pPr marL="0" indent="0" fontAlgn="base">
              <a:buNone/>
            </a:pPr>
            <a:r>
              <a:rPr lang="es-DO" dirty="0"/>
              <a:t>En nuestra empresa, Ex-Gorditos </a:t>
            </a:r>
            <a:r>
              <a:rPr lang="es-DO" dirty="0" err="1"/>
              <a:t>vGym</a:t>
            </a:r>
            <a:r>
              <a:rPr lang="es-DO" dirty="0"/>
              <a:t>, manejamos día a día la información personal de nuestros clientes, desde todas sus preferencias alimenticias, hasta sus horarios de ejercicio, comidas, descansos, trabajo, finanzas, etc. Toda esta información es muy ligada al estilo de vida de cada uno de nuestros clientes, siendo ésta nuestro activo más importante.</a:t>
            </a:r>
            <a:endParaRPr lang="es-ES" dirty="0"/>
          </a:p>
          <a:p>
            <a:endParaRPr lang="es-ES" dirty="0"/>
          </a:p>
        </p:txBody>
      </p:sp>
    </p:spTree>
    <p:extLst>
      <p:ext uri="{BB962C8B-B14F-4D97-AF65-F5344CB8AC3E}">
        <p14:creationId xmlns:p14="http://schemas.microsoft.com/office/powerpoint/2010/main" val="3956640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12124" y="115910"/>
            <a:ext cx="10941676" cy="6061053"/>
          </a:xfrm>
        </p:spPr>
        <p:txBody>
          <a:bodyPr>
            <a:normAutofit fontScale="92500"/>
          </a:bodyPr>
          <a:lstStyle/>
          <a:p>
            <a:pPr marL="0" indent="0" fontAlgn="base">
              <a:buNone/>
            </a:pPr>
            <a:r>
              <a:rPr lang="es-DO" dirty="0"/>
              <a:t>No es sorpresa que esta información pueda ser del interés de muchas otras empresas (especialmente de publicidad), y hasta de personas particulares, por lo que sin una buena seguridad de la información existe el riesgo de que se filtre esta información, poniendo en peligro la confidencialidad y hasta la seguridad de todos nuestros clientes que confían en nuestros servicios.</a:t>
            </a:r>
            <a:endParaRPr lang="es-ES" dirty="0"/>
          </a:p>
          <a:p>
            <a:pPr marL="0" indent="0" fontAlgn="base">
              <a:buNone/>
            </a:pPr>
            <a:endParaRPr lang="es-DO" dirty="0" smtClean="0"/>
          </a:p>
          <a:p>
            <a:pPr marL="0" indent="0" fontAlgn="base">
              <a:buNone/>
            </a:pPr>
            <a:r>
              <a:rPr lang="es-DO" dirty="0" smtClean="0"/>
              <a:t>La </a:t>
            </a:r>
            <a:r>
              <a:rPr lang="es-DO" dirty="0"/>
              <a:t>filtración de esta información conllevaría a demandas millonarias, que además afectarían directamente a la imagen de la empresa.</a:t>
            </a:r>
            <a:endParaRPr lang="es-ES" dirty="0"/>
          </a:p>
          <a:p>
            <a:pPr marL="0" indent="0" fontAlgn="base">
              <a:buNone/>
            </a:pPr>
            <a:endParaRPr lang="es-DO" dirty="0" smtClean="0"/>
          </a:p>
          <a:p>
            <a:pPr marL="0" indent="0" fontAlgn="base">
              <a:buNone/>
            </a:pPr>
            <a:r>
              <a:rPr lang="es-DO" dirty="0" smtClean="0"/>
              <a:t>Por </a:t>
            </a:r>
            <a:r>
              <a:rPr lang="es-DO" dirty="0"/>
              <a:t>estas razones, no sólo nos enfocamos en software de seguridad informática, sino también en la concientización de nuestros empleados, sobre la confidencialidad y la discreción en el manejo de la data de nuestros clientes, así como también definimos en las políticas un Código de Ética al que le damos peso e importancia a la hora de dar seguimiento a nuestros empleados.</a:t>
            </a:r>
            <a:endParaRPr lang="es-ES" dirty="0"/>
          </a:p>
          <a:p>
            <a:endParaRPr lang="es-ES" dirty="0"/>
          </a:p>
        </p:txBody>
      </p:sp>
    </p:spTree>
    <p:extLst>
      <p:ext uri="{BB962C8B-B14F-4D97-AF65-F5344CB8AC3E}">
        <p14:creationId xmlns:p14="http://schemas.microsoft.com/office/powerpoint/2010/main" val="3256917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eamchirodm.com/wp-content/uploads/2013/05/12228940_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515"/>
            <a:ext cx="12192000" cy="81014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77516"/>
            <a:ext cx="12192000" cy="8085221"/>
          </a:xfrm>
          <a:prstGeom prst="rect">
            <a:avLst/>
          </a:prstGeom>
          <a:solidFill>
            <a:schemeClr val="tx1">
              <a:lumMod val="85000"/>
              <a:lumOff val="1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263" y="5762503"/>
            <a:ext cx="923925" cy="914400"/>
          </a:xfrm>
          <a:prstGeom prst="rect">
            <a:avLst/>
          </a:prstGeom>
        </p:spPr>
      </p:pic>
    </p:spTree>
    <p:extLst>
      <p:ext uri="{BB962C8B-B14F-4D97-AF65-F5344CB8AC3E}">
        <p14:creationId xmlns:p14="http://schemas.microsoft.com/office/powerpoint/2010/main" val="228765883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2001"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715306" y="675708"/>
            <a:ext cx="6561556" cy="4093428"/>
          </a:xfrm>
          <a:prstGeom prst="rect">
            <a:avLst/>
          </a:prstGeom>
          <a:noFill/>
        </p:spPr>
        <p:txBody>
          <a:bodyPr wrap="square" rtlCol="0">
            <a:spAutoFit/>
          </a:bodyPr>
          <a:lstStyle/>
          <a:p>
            <a:pPr algn="ctr"/>
            <a:r>
              <a:rPr lang="es-ES_tradnl" sz="4000" b="1" u="sng" dirty="0" smtClean="0">
                <a:solidFill>
                  <a:schemeClr val="bg1"/>
                </a:solidFill>
              </a:rPr>
              <a:t>MISIÓN</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algn="just"/>
            <a:endParaRPr lang="en-US" sz="2400" dirty="0" smtClean="0">
              <a:solidFill>
                <a:schemeClr val="bg1"/>
              </a:solidFill>
            </a:endParaRPr>
          </a:p>
          <a:p>
            <a:pPr algn="just"/>
            <a:r>
              <a:rPr lang="en-US" sz="2400" dirty="0" smtClean="0">
                <a:solidFill>
                  <a:schemeClr val="bg1"/>
                </a:solidFill>
              </a:rPr>
              <a:t>I</a:t>
            </a:r>
            <a:r>
              <a:rPr lang="es-419" sz="2400" dirty="0" smtClean="0">
                <a:solidFill>
                  <a:schemeClr val="bg1"/>
                </a:solidFill>
              </a:rPr>
              <a:t>nducir el valor de la salud y del entrenamiento fisico </a:t>
            </a:r>
            <a:r>
              <a:rPr lang="es-DO" sz="2400" dirty="0" smtClean="0">
                <a:solidFill>
                  <a:schemeClr val="bg1"/>
                </a:solidFill>
              </a:rPr>
              <a:t>en </a:t>
            </a:r>
            <a:r>
              <a:rPr lang="es-DO" sz="2400" dirty="0">
                <a:solidFill>
                  <a:schemeClr val="bg1"/>
                </a:solidFill>
              </a:rPr>
              <a:t>la vida de todos, a través de nuestras facilidades, programas y </a:t>
            </a:r>
            <a:r>
              <a:rPr lang="es-DO" sz="2400" dirty="0" smtClean="0">
                <a:solidFill>
                  <a:schemeClr val="bg1"/>
                </a:solidFill>
              </a:rPr>
              <a:t>servicios</a:t>
            </a:r>
            <a:r>
              <a:rPr lang="es-419" sz="2400" dirty="0">
                <a:solidFill>
                  <a:schemeClr val="bg1"/>
                </a:solidFill>
              </a:rPr>
              <a:t>.</a:t>
            </a:r>
            <a:endParaRPr lang="es-ES_tradnl" sz="4000" b="1" dirty="0">
              <a:solidFill>
                <a:schemeClr val="bg1"/>
              </a:solidFill>
            </a:endParaRPr>
          </a:p>
        </p:txBody>
      </p:sp>
      <p:grpSp>
        <p:nvGrpSpPr>
          <p:cNvPr id="7" name="Group 6"/>
          <p:cNvGrpSpPr/>
          <p:nvPr/>
        </p:nvGrpSpPr>
        <p:grpSpPr>
          <a:xfrm>
            <a:off x="5192043" y="1568669"/>
            <a:ext cx="1608082" cy="1608082"/>
            <a:chOff x="1221828" y="1340069"/>
            <a:chExt cx="1608082" cy="1608082"/>
          </a:xfrm>
        </p:grpSpPr>
        <p:sp>
          <p:nvSpPr>
            <p:cNvPr id="6" name="Oval 5"/>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5" name="Oval 34"/>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6" name="Oval 35"/>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88217190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7" name="TextBox 36"/>
          <p:cNvSpPr txBox="1"/>
          <p:nvPr/>
        </p:nvSpPr>
        <p:spPr>
          <a:xfrm>
            <a:off x="2813540" y="520262"/>
            <a:ext cx="6408614" cy="4462760"/>
          </a:xfrm>
          <a:prstGeom prst="rect">
            <a:avLst/>
          </a:prstGeom>
          <a:noFill/>
        </p:spPr>
        <p:txBody>
          <a:bodyPr wrap="square" rtlCol="0">
            <a:spAutoFit/>
          </a:bodyPr>
          <a:lstStyle/>
          <a:p>
            <a:pPr algn="ctr"/>
            <a:r>
              <a:rPr lang="es-ES_tradnl" sz="4000" b="1" u="sng" dirty="0" smtClean="0">
                <a:solidFill>
                  <a:schemeClr val="bg1"/>
                </a:solidFill>
              </a:rPr>
              <a:t>VISIÓN</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algn="just"/>
            <a:r>
              <a:rPr lang="en-US" sz="2400" dirty="0" smtClean="0">
                <a:solidFill>
                  <a:schemeClr val="bg1"/>
                </a:solidFill>
              </a:rPr>
              <a:t>S</a:t>
            </a:r>
            <a:r>
              <a:rPr lang="es-419" sz="2400" dirty="0" smtClean="0">
                <a:solidFill>
                  <a:schemeClr val="bg1"/>
                </a:solidFill>
              </a:rPr>
              <a:t>er la principal empresa de entrenamiento fisico en la Republica Dominicana, convirtiendonos </a:t>
            </a:r>
            <a:r>
              <a:rPr lang="es-DO" sz="2400" dirty="0" smtClean="0">
                <a:solidFill>
                  <a:schemeClr val="bg1"/>
                </a:solidFill>
              </a:rPr>
              <a:t>en </a:t>
            </a:r>
            <a:r>
              <a:rPr lang="es-DO" sz="2400" dirty="0">
                <a:solidFill>
                  <a:schemeClr val="bg1"/>
                </a:solidFill>
              </a:rPr>
              <a:t>la primera entidad con seguimiento real de sus programas de control de peso, y/o aumento del </a:t>
            </a:r>
            <a:r>
              <a:rPr lang="es-DO" sz="2400" dirty="0" smtClean="0">
                <a:solidFill>
                  <a:schemeClr val="bg1"/>
                </a:solidFill>
              </a:rPr>
              <a:t>mismo</a:t>
            </a:r>
            <a:r>
              <a:rPr lang="es-419" sz="2400" dirty="0">
                <a:solidFill>
                  <a:schemeClr val="bg1"/>
                </a:solidFill>
              </a:rPr>
              <a:t>.</a:t>
            </a:r>
            <a:endParaRPr lang="es-ES_tradnl" sz="3600" b="1" dirty="0">
              <a:solidFill>
                <a:schemeClr val="bg1"/>
              </a:solidFill>
            </a:endParaRPr>
          </a:p>
        </p:txBody>
      </p:sp>
      <p:sp>
        <p:nvSpPr>
          <p:cNvPr id="39" name="Oval 38"/>
          <p:cNvSpPr/>
          <p:nvPr/>
        </p:nvSpPr>
        <p:spPr>
          <a:xfrm>
            <a:off x="4727966" y="1450428"/>
            <a:ext cx="2699282" cy="1387364"/>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0" name="Oval 39"/>
          <p:cNvSpPr/>
          <p:nvPr/>
        </p:nvSpPr>
        <p:spPr>
          <a:xfrm>
            <a:off x="5580993"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Oval 40"/>
          <p:cNvSpPr/>
          <p:nvPr/>
        </p:nvSpPr>
        <p:spPr>
          <a:xfrm>
            <a:off x="5849007"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4417160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2" name="TextBox 41"/>
          <p:cNvSpPr txBox="1"/>
          <p:nvPr/>
        </p:nvSpPr>
        <p:spPr>
          <a:xfrm>
            <a:off x="2618155" y="614046"/>
            <a:ext cx="5978768" cy="5940088"/>
          </a:xfrm>
          <a:prstGeom prst="rect">
            <a:avLst/>
          </a:prstGeom>
          <a:noFill/>
        </p:spPr>
        <p:txBody>
          <a:bodyPr wrap="square" rtlCol="0">
            <a:spAutoFit/>
          </a:bodyPr>
          <a:lstStyle/>
          <a:p>
            <a:pPr algn="ctr"/>
            <a:r>
              <a:rPr lang="es-ES_tradnl" sz="4000" b="1" u="sng" dirty="0" smtClean="0">
                <a:solidFill>
                  <a:schemeClr val="bg1"/>
                </a:solidFill>
              </a:rPr>
              <a:t>VALORES</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lvl="0" algn="just"/>
            <a:r>
              <a:rPr lang="es-DO" sz="2400" dirty="0" smtClean="0">
                <a:solidFill>
                  <a:schemeClr val="bg1"/>
                </a:solidFill>
              </a:rPr>
              <a:t>- Inducir </a:t>
            </a:r>
            <a:r>
              <a:rPr lang="es-DO" sz="2400" dirty="0">
                <a:solidFill>
                  <a:schemeClr val="bg1"/>
                </a:solidFill>
              </a:rPr>
              <a:t>un estilo de vida saludable.</a:t>
            </a:r>
          </a:p>
          <a:p>
            <a:pPr lvl="0" algn="just"/>
            <a:r>
              <a:rPr lang="es-DO" sz="2400" dirty="0" smtClean="0">
                <a:solidFill>
                  <a:schemeClr val="bg1"/>
                </a:solidFill>
              </a:rPr>
              <a:t>- Optimizar </a:t>
            </a:r>
            <a:r>
              <a:rPr lang="es-DO" sz="2400" dirty="0">
                <a:solidFill>
                  <a:schemeClr val="bg1"/>
                </a:solidFill>
              </a:rPr>
              <a:t>la condición física del socio.</a:t>
            </a:r>
          </a:p>
          <a:p>
            <a:pPr lvl="0" algn="just"/>
            <a:r>
              <a:rPr lang="es-DO" sz="2400" dirty="0" smtClean="0">
                <a:solidFill>
                  <a:schemeClr val="bg1"/>
                </a:solidFill>
              </a:rPr>
              <a:t>- Promoción </a:t>
            </a:r>
            <a:r>
              <a:rPr lang="es-DO" sz="2400" dirty="0">
                <a:solidFill>
                  <a:schemeClr val="bg1"/>
                </a:solidFill>
              </a:rPr>
              <a:t>del concepto del entrenamiento físico en la comunidad.</a:t>
            </a:r>
          </a:p>
          <a:p>
            <a:pPr marL="342900" lvl="0" indent="-342900" algn="just">
              <a:buFontTx/>
              <a:buChar char="-"/>
            </a:pPr>
            <a:r>
              <a:rPr lang="es-DO" sz="2400" dirty="0" smtClean="0">
                <a:solidFill>
                  <a:schemeClr val="bg1"/>
                </a:solidFill>
              </a:rPr>
              <a:t>Eficacia </a:t>
            </a:r>
            <a:r>
              <a:rPr lang="es-DO" sz="2400" dirty="0">
                <a:solidFill>
                  <a:schemeClr val="bg1"/>
                </a:solidFill>
              </a:rPr>
              <a:t>en el logro de los objetivos</a:t>
            </a:r>
            <a:r>
              <a:rPr lang="es-DO" sz="2400" dirty="0" smtClean="0">
                <a:solidFill>
                  <a:schemeClr val="bg1"/>
                </a:solidFill>
              </a:rPr>
              <a:t>.</a:t>
            </a:r>
            <a:endParaRPr lang="es-419" sz="2400" dirty="0" smtClean="0">
              <a:solidFill>
                <a:schemeClr val="bg1"/>
              </a:solidFill>
            </a:endParaRPr>
          </a:p>
          <a:p>
            <a:pPr marL="342900" lvl="0" indent="-342900" algn="just">
              <a:buFontTx/>
              <a:buChar char="-"/>
            </a:pPr>
            <a:r>
              <a:rPr lang="es-419" sz="2400" dirty="0" smtClean="0">
                <a:solidFill>
                  <a:schemeClr val="bg1"/>
                </a:solidFill>
              </a:rPr>
              <a:t>Superacion</a:t>
            </a:r>
          </a:p>
          <a:p>
            <a:pPr marL="342900" lvl="0" indent="-342900" algn="just">
              <a:buFontTx/>
              <a:buChar char="-"/>
            </a:pPr>
            <a:r>
              <a:rPr lang="en-US" sz="2400" dirty="0" smtClean="0">
                <a:solidFill>
                  <a:schemeClr val="bg1"/>
                </a:solidFill>
              </a:rPr>
              <a:t>R</a:t>
            </a:r>
            <a:r>
              <a:rPr lang="es-419" sz="2400" dirty="0" smtClean="0">
                <a:solidFill>
                  <a:schemeClr val="bg1"/>
                </a:solidFill>
              </a:rPr>
              <a:t>esponsabilidad</a:t>
            </a:r>
          </a:p>
          <a:p>
            <a:pPr marL="342900" lvl="0" indent="-342900" algn="just">
              <a:buFontTx/>
              <a:buChar char="-"/>
            </a:pPr>
            <a:r>
              <a:rPr lang="en-US" sz="2400" dirty="0" smtClean="0">
                <a:solidFill>
                  <a:schemeClr val="bg1"/>
                </a:solidFill>
              </a:rPr>
              <a:t>C</a:t>
            </a:r>
            <a:r>
              <a:rPr lang="es-419" sz="2400" dirty="0" smtClean="0">
                <a:solidFill>
                  <a:schemeClr val="bg1"/>
                </a:solidFill>
              </a:rPr>
              <a:t>ompromiso</a:t>
            </a:r>
          </a:p>
          <a:p>
            <a:pPr marL="342900" lvl="0" indent="-342900" algn="just">
              <a:buFontTx/>
              <a:buChar char="-"/>
            </a:pPr>
            <a:endParaRPr lang="es-DO" sz="2400" dirty="0">
              <a:solidFill>
                <a:schemeClr val="bg1"/>
              </a:solidFill>
            </a:endParaRPr>
          </a:p>
        </p:txBody>
      </p:sp>
      <p:sp>
        <p:nvSpPr>
          <p:cNvPr id="52" name="Rectangle 51"/>
          <p:cNvSpPr/>
          <p:nvPr/>
        </p:nvSpPr>
        <p:spPr>
          <a:xfrm>
            <a:off x="4477003" y="1552904"/>
            <a:ext cx="388884" cy="1182412"/>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9" name="Rectangle 58"/>
          <p:cNvSpPr/>
          <p:nvPr/>
        </p:nvSpPr>
        <p:spPr>
          <a:xfrm>
            <a:off x="6392518" y="1552904"/>
            <a:ext cx="388884" cy="1182412"/>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5" name="Rectangle 54"/>
          <p:cNvSpPr/>
          <p:nvPr/>
        </p:nvSpPr>
        <p:spPr>
          <a:xfrm>
            <a:off x="4865887" y="2057400"/>
            <a:ext cx="1534511" cy="173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6" name="Rectangle 55"/>
          <p:cNvSpPr/>
          <p:nvPr/>
        </p:nvSpPr>
        <p:spPr>
          <a:xfrm>
            <a:off x="4366646" y="1789386"/>
            <a:ext cx="91970" cy="709448"/>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0" name="Rectangle 59"/>
          <p:cNvSpPr/>
          <p:nvPr/>
        </p:nvSpPr>
        <p:spPr>
          <a:xfrm>
            <a:off x="6802419" y="1789386"/>
            <a:ext cx="91970" cy="709448"/>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91903732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326" y="1412658"/>
            <a:ext cx="4074696" cy="4032684"/>
          </a:xfrm>
          <a:prstGeom prst="rect">
            <a:avLst/>
          </a:prstGeom>
        </p:spPr>
      </p:pic>
      <p:sp>
        <p:nvSpPr>
          <p:cNvPr id="3" name="TextBox 2"/>
          <p:cNvSpPr txBox="1"/>
          <p:nvPr/>
        </p:nvSpPr>
        <p:spPr>
          <a:xfrm>
            <a:off x="5590673" y="2967335"/>
            <a:ext cx="6200274" cy="923330"/>
          </a:xfrm>
          <a:prstGeom prst="rect">
            <a:avLst/>
          </a:prstGeom>
          <a:noFill/>
        </p:spPr>
        <p:txBody>
          <a:bodyPr wrap="square" rtlCol="0">
            <a:spAutoFit/>
          </a:bodyPr>
          <a:lstStyle/>
          <a:p>
            <a:r>
              <a:rPr lang="es-ES_tradnl" sz="5400" b="1" dirty="0" smtClean="0">
                <a:solidFill>
                  <a:srgbClr val="FF5160"/>
                </a:solidFill>
              </a:rPr>
              <a:t>EX-GORDITOS VGYM</a:t>
            </a:r>
            <a:endParaRPr lang="es-ES_tradnl" sz="5400" b="1" dirty="0">
              <a:solidFill>
                <a:srgbClr val="FF5160"/>
              </a:solidFill>
            </a:endParaRPr>
          </a:p>
        </p:txBody>
      </p:sp>
      <p:sp>
        <p:nvSpPr>
          <p:cNvPr id="10" name="TextBox 9"/>
          <p:cNvSpPr txBox="1"/>
          <p:nvPr/>
        </p:nvSpPr>
        <p:spPr>
          <a:xfrm>
            <a:off x="5590673" y="3989337"/>
            <a:ext cx="6200274" cy="707886"/>
          </a:xfrm>
          <a:prstGeom prst="rect">
            <a:avLst/>
          </a:prstGeom>
          <a:noFill/>
        </p:spPr>
        <p:txBody>
          <a:bodyPr wrap="square" rtlCol="0">
            <a:spAutoFit/>
          </a:bodyPr>
          <a:lstStyle/>
          <a:p>
            <a:r>
              <a:rPr lang="es-DO" sz="2000" b="1" dirty="0"/>
              <a:t>Un Gimnasio con calidad, porque ya pasamos por tu </a:t>
            </a:r>
            <a:r>
              <a:rPr lang="es-DO" sz="2000" b="1" dirty="0" smtClean="0"/>
              <a:t>realidad!</a:t>
            </a:r>
            <a:endParaRPr lang="es-ES_tradnl" sz="2000" dirty="0">
              <a:solidFill>
                <a:srgbClr val="FF5160"/>
              </a:solidFill>
            </a:endParaRPr>
          </a:p>
        </p:txBody>
      </p:sp>
    </p:spTree>
    <p:extLst>
      <p:ext uri="{BB962C8B-B14F-4D97-AF65-F5344CB8AC3E}">
        <p14:creationId xmlns:p14="http://schemas.microsoft.com/office/powerpoint/2010/main" val="159574904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2246769"/>
          </a:xfrm>
          <a:prstGeom prst="rect">
            <a:avLst/>
          </a:prstGeom>
          <a:noFill/>
        </p:spPr>
        <p:txBody>
          <a:bodyPr wrap="square" rtlCol="0">
            <a:spAutoFit/>
          </a:bodyPr>
          <a:lstStyle/>
          <a:p>
            <a:pPr algn="just"/>
            <a:r>
              <a:rPr lang="es-ES_tradnl" sz="2800" b="1" u="sng" dirty="0" smtClean="0">
                <a:solidFill>
                  <a:schemeClr val="bg1"/>
                </a:solidFill>
              </a:rPr>
              <a:t>OBJETIVO GENERAL:</a:t>
            </a:r>
          </a:p>
          <a:p>
            <a:pPr algn="just"/>
            <a:endParaRPr lang="es-ES_tradnl" sz="2800" b="1" u="sng" dirty="0">
              <a:solidFill>
                <a:schemeClr val="bg1"/>
              </a:solidFill>
            </a:endParaRPr>
          </a:p>
          <a:p>
            <a:r>
              <a:rPr lang="en-US" sz="2800" dirty="0" smtClean="0">
                <a:solidFill>
                  <a:schemeClr val="bg1"/>
                </a:solidFill>
              </a:rPr>
              <a:t>L</a:t>
            </a:r>
            <a:r>
              <a:rPr lang="es-419" sz="2800" dirty="0" smtClean="0">
                <a:solidFill>
                  <a:schemeClr val="bg1"/>
                </a:solidFill>
              </a:rPr>
              <a:t>ograr el posicionamiento de la empresa en la Republica Dominicana, determinando las necesidades del mercado</a:t>
            </a:r>
            <a:r>
              <a:rPr lang="es-DO" sz="2800" dirty="0" smtClean="0">
                <a:solidFill>
                  <a:schemeClr val="bg1"/>
                </a:solidFill>
              </a:rPr>
              <a:t>.</a:t>
            </a:r>
            <a:endParaRPr lang="es-DO" sz="2800" dirty="0">
              <a:solidFill>
                <a:schemeClr val="bg1"/>
              </a:solidFill>
            </a:endParaRP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7" name="Group 6"/>
          <p:cNvGrpSpPr/>
          <p:nvPr/>
        </p:nvGrpSpPr>
        <p:grpSpPr>
          <a:xfrm>
            <a:off x="10578660" y="173421"/>
            <a:ext cx="1166650" cy="1166650"/>
            <a:chOff x="1221828" y="1340069"/>
            <a:chExt cx="1608082" cy="1608082"/>
          </a:xfrm>
        </p:grpSpPr>
        <p:sp>
          <p:nvSpPr>
            <p:cNvPr id="9" name="Oval 8"/>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Oval 9"/>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Oval 10"/>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153026669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2" name="TextBox 21"/>
          <p:cNvSpPr txBox="1"/>
          <p:nvPr/>
        </p:nvSpPr>
        <p:spPr>
          <a:xfrm>
            <a:off x="770893" y="572198"/>
            <a:ext cx="11161986" cy="3108543"/>
          </a:xfrm>
          <a:prstGeom prst="rect">
            <a:avLst/>
          </a:prstGeom>
          <a:noFill/>
        </p:spPr>
        <p:txBody>
          <a:bodyPr wrap="square" rtlCol="0">
            <a:spAutoFit/>
          </a:bodyPr>
          <a:lstStyle/>
          <a:p>
            <a:pPr algn="just"/>
            <a:r>
              <a:rPr lang="es-ES_tradnl" sz="2800" b="1" u="sng" dirty="0" smtClean="0">
                <a:solidFill>
                  <a:schemeClr val="bg1"/>
                </a:solidFill>
              </a:rPr>
              <a:t>OBEJTIVOS ESPECÍFICOS:</a:t>
            </a:r>
          </a:p>
          <a:p>
            <a:pPr algn="just"/>
            <a:endParaRPr lang="es-ES_tradnl" sz="2800" b="1" u="sng" dirty="0">
              <a:solidFill>
                <a:schemeClr val="bg1"/>
              </a:solidFill>
            </a:endParaRPr>
          </a:p>
          <a:p>
            <a:pPr lvl="0" algn="just"/>
            <a:r>
              <a:rPr lang="es-DO" sz="2800" dirty="0" smtClean="0">
                <a:solidFill>
                  <a:schemeClr val="bg1"/>
                </a:solidFill>
              </a:rPr>
              <a:t>- Analizar </a:t>
            </a:r>
            <a:r>
              <a:rPr lang="es-DO" sz="2800" dirty="0">
                <a:solidFill>
                  <a:schemeClr val="bg1"/>
                </a:solidFill>
              </a:rPr>
              <a:t>el rango de edad de las personas que van a los gimnasios.</a:t>
            </a:r>
          </a:p>
          <a:p>
            <a:pPr lvl="0" algn="just"/>
            <a:r>
              <a:rPr lang="es-DO" sz="2800" dirty="0" smtClean="0">
                <a:solidFill>
                  <a:schemeClr val="bg1"/>
                </a:solidFill>
              </a:rPr>
              <a:t>- Conocer </a:t>
            </a:r>
            <a:r>
              <a:rPr lang="es-DO" sz="2800" dirty="0">
                <a:solidFill>
                  <a:schemeClr val="bg1"/>
                </a:solidFill>
              </a:rPr>
              <a:t>la percepción del dominicano, sobre la actividad física y la nutrición.</a:t>
            </a:r>
          </a:p>
          <a:p>
            <a:pPr lvl="0" algn="just"/>
            <a:r>
              <a:rPr lang="es-DO" sz="2800" dirty="0" smtClean="0">
                <a:solidFill>
                  <a:schemeClr val="bg1"/>
                </a:solidFill>
              </a:rPr>
              <a:t>- Identificar </a:t>
            </a:r>
            <a:r>
              <a:rPr lang="es-DO" sz="2800" dirty="0">
                <a:solidFill>
                  <a:schemeClr val="bg1"/>
                </a:solidFill>
              </a:rPr>
              <a:t>las prioridades que detecta tiene una persona al ingresar a un </a:t>
            </a:r>
            <a:r>
              <a:rPr lang="es-DO" sz="2800" dirty="0" smtClean="0">
                <a:solidFill>
                  <a:schemeClr val="bg1"/>
                </a:solidFill>
              </a:rPr>
              <a:t>gimnasio.</a:t>
            </a:r>
            <a:endParaRPr lang="es-DO" sz="2800" dirty="0">
              <a:solidFill>
                <a:schemeClr val="bg1"/>
              </a:solidFill>
            </a:endParaRPr>
          </a:p>
        </p:txBody>
      </p:sp>
      <p:sp>
        <p:nvSpPr>
          <p:cNvPr id="25" name="Oval 24"/>
          <p:cNvSpPr/>
          <p:nvPr/>
        </p:nvSpPr>
        <p:spPr>
          <a:xfrm>
            <a:off x="484828" y="797160"/>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7" name="Group 6"/>
          <p:cNvGrpSpPr/>
          <p:nvPr/>
        </p:nvGrpSpPr>
        <p:grpSpPr>
          <a:xfrm>
            <a:off x="10578660" y="173421"/>
            <a:ext cx="1166650" cy="1166650"/>
            <a:chOff x="1221828" y="1340069"/>
            <a:chExt cx="1608082" cy="1608082"/>
          </a:xfrm>
        </p:grpSpPr>
        <p:sp>
          <p:nvSpPr>
            <p:cNvPr id="9" name="Oval 8"/>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Oval 9"/>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Oval 10"/>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35692445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1649</TotalTime>
  <Words>1339</Words>
  <Application>Microsoft Office PowerPoint</Application>
  <PresentationFormat>Panorámica</PresentationFormat>
  <Paragraphs>264</Paragraphs>
  <Slides>27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Calibri</vt:lpstr>
      <vt:lpstr>Calibri Light</vt:lpstr>
      <vt:lpstr>Segoe UI</vt:lpstr>
      <vt:lpstr>Tahoma</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Firewall</vt:lpstr>
      <vt:lpstr>Antivirus</vt:lpstr>
      <vt:lpstr>Conclusiones</vt:lpstr>
      <vt:lpstr>Presentación de PowerPoint</vt:lpstr>
    </vt:vector>
  </TitlesOfParts>
  <Company>Daniel PC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Mejía</dc:creator>
  <cp:lastModifiedBy>Starling Germosen Reynoso</cp:lastModifiedBy>
  <cp:revision>462</cp:revision>
  <dcterms:created xsi:type="dcterms:W3CDTF">2015-02-08T19:49:46Z</dcterms:created>
  <dcterms:modified xsi:type="dcterms:W3CDTF">2015-07-07T00:37:15Z</dcterms:modified>
</cp:coreProperties>
</file>